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3956" r:id="rId2"/>
    <p:sldMasterId id="2147483970" r:id="rId3"/>
    <p:sldMasterId id="2147483982" r:id="rId4"/>
    <p:sldMasterId id="2147483987" r:id="rId5"/>
    <p:sldMasterId id="2147483999" r:id="rId6"/>
    <p:sldMasterId id="2147484011" r:id="rId7"/>
    <p:sldMasterId id="2147484030" r:id="rId8"/>
    <p:sldMasterId id="2147484043" r:id="rId9"/>
    <p:sldMasterId id="2147484061" r:id="rId10"/>
  </p:sldMasterIdLst>
  <p:notesMasterIdLst>
    <p:notesMasterId r:id="rId76"/>
  </p:notesMasterIdLst>
  <p:handoutMasterIdLst>
    <p:handoutMasterId r:id="rId77"/>
  </p:handoutMasterIdLst>
  <p:sldIdLst>
    <p:sldId id="743" r:id="rId11"/>
    <p:sldId id="744" r:id="rId12"/>
    <p:sldId id="714" r:id="rId13"/>
    <p:sldId id="782" r:id="rId14"/>
    <p:sldId id="715" r:id="rId15"/>
    <p:sldId id="751" r:id="rId16"/>
    <p:sldId id="752" r:id="rId17"/>
    <p:sldId id="750" r:id="rId18"/>
    <p:sldId id="755" r:id="rId19"/>
    <p:sldId id="753" r:id="rId20"/>
    <p:sldId id="803" r:id="rId21"/>
    <p:sldId id="754" r:id="rId22"/>
    <p:sldId id="757" r:id="rId23"/>
    <p:sldId id="748" r:id="rId24"/>
    <p:sldId id="756" r:id="rId25"/>
    <p:sldId id="773" r:id="rId26"/>
    <p:sldId id="771" r:id="rId27"/>
    <p:sldId id="759" r:id="rId28"/>
    <p:sldId id="760" r:id="rId29"/>
    <p:sldId id="804" r:id="rId30"/>
    <p:sldId id="807" r:id="rId31"/>
    <p:sldId id="762" r:id="rId32"/>
    <p:sldId id="808" r:id="rId33"/>
    <p:sldId id="809" r:id="rId34"/>
    <p:sldId id="810" r:id="rId35"/>
    <p:sldId id="806" r:id="rId36"/>
    <p:sldId id="811" r:id="rId37"/>
    <p:sldId id="764" r:id="rId38"/>
    <p:sldId id="767" r:id="rId39"/>
    <p:sldId id="812" r:id="rId40"/>
    <p:sldId id="813" r:id="rId41"/>
    <p:sldId id="768" r:id="rId42"/>
    <p:sldId id="769" r:id="rId43"/>
    <p:sldId id="770" r:id="rId44"/>
    <p:sldId id="833" r:id="rId45"/>
    <p:sldId id="834" r:id="rId46"/>
    <p:sldId id="775" r:id="rId47"/>
    <p:sldId id="777" r:id="rId48"/>
    <p:sldId id="805" r:id="rId49"/>
    <p:sldId id="816" r:id="rId50"/>
    <p:sldId id="817" r:id="rId51"/>
    <p:sldId id="820" r:id="rId52"/>
    <p:sldId id="818" r:id="rId53"/>
    <p:sldId id="780" r:id="rId54"/>
    <p:sldId id="783" r:id="rId55"/>
    <p:sldId id="821" r:id="rId56"/>
    <p:sldId id="823" r:id="rId57"/>
    <p:sldId id="824" r:id="rId58"/>
    <p:sldId id="825" r:id="rId59"/>
    <p:sldId id="831" r:id="rId60"/>
    <p:sldId id="832" r:id="rId61"/>
    <p:sldId id="828" r:id="rId62"/>
    <p:sldId id="829" r:id="rId63"/>
    <p:sldId id="830" r:id="rId64"/>
    <p:sldId id="784" r:id="rId65"/>
    <p:sldId id="785" r:id="rId66"/>
    <p:sldId id="790" r:id="rId67"/>
    <p:sldId id="791" r:id="rId68"/>
    <p:sldId id="792" r:id="rId69"/>
    <p:sldId id="793" r:id="rId70"/>
    <p:sldId id="794" r:id="rId71"/>
    <p:sldId id="796" r:id="rId72"/>
    <p:sldId id="835" r:id="rId73"/>
    <p:sldId id="798" r:id="rId74"/>
    <p:sldId id="772" r:id="rId7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CC99"/>
    <a:srgbClr val="FF00FF"/>
    <a:srgbClr val="F8F8F8"/>
    <a:srgbClr val="0000CC"/>
    <a:srgbClr val="FFFF00"/>
    <a:srgbClr val="FF6600"/>
    <a:srgbClr val="CC00CC"/>
    <a:srgbClr val="00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88551" autoAdjust="0"/>
  </p:normalViewPr>
  <p:slideViewPr>
    <p:cSldViewPr>
      <p:cViewPr>
        <p:scale>
          <a:sx n="75" d="100"/>
          <a:sy n="75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rgbClr val="3366FF"/>
              </a:solidFill>
            </c:spPr>
          </c:dPt>
          <c:dPt>
            <c:idx val="2"/>
            <c:bubble3D val="0"/>
            <c:spPr>
              <a:solidFill>
                <a:srgbClr val="3366FF"/>
              </a:solidFill>
            </c:spPr>
          </c:dPt>
          <c:dPt>
            <c:idx val="3"/>
            <c:bubble3D val="0"/>
            <c:spPr>
              <a:solidFill>
                <a:srgbClr val="3366FF"/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Pt>
            <c:idx val="5"/>
            <c:bubble3D val="0"/>
            <c:spPr>
              <a:solidFill>
                <a:srgbClr val="3366FF"/>
              </a:solidFill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Sheet1!$A$2:$A$20</c:f>
              <c:strCache>
                <c:ptCount val="12"/>
                <c:pt idx="0">
                  <c:v>เดือนที่ 1</c:v>
                </c:pt>
                <c:pt idx="1">
                  <c:v>เดือนที่ 2</c:v>
                </c:pt>
                <c:pt idx="2">
                  <c:v>เดือนที่ 3</c:v>
                </c:pt>
                <c:pt idx="3">
                  <c:v>เดือนที่ 4</c:v>
                </c:pt>
                <c:pt idx="4">
                  <c:v>เดือนที่ 5</c:v>
                </c:pt>
                <c:pt idx="5">
                  <c:v>เดือนที่ 6</c:v>
                </c:pt>
                <c:pt idx="6">
                  <c:v>เดือนที่ 7</c:v>
                </c:pt>
                <c:pt idx="7">
                  <c:v>เดือนที่ 8</c:v>
                </c:pt>
                <c:pt idx="8">
                  <c:v>เดือนที่ 9</c:v>
                </c:pt>
                <c:pt idx="9">
                  <c:v>เดือนที่ 10</c:v>
                </c:pt>
                <c:pt idx="10">
                  <c:v>เดือนที่ 11</c:v>
                </c:pt>
                <c:pt idx="11">
                  <c:v>เดือนที่ 12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0.67391</cdr:x>
      <cdr:y>0.39063</cdr:y>
    </cdr:from>
    <cdr:to>
      <cdr:x>0.80435</cdr:x>
      <cdr:y>0.47191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4733855" y="1908813"/>
          <a:ext cx="916230" cy="39720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softEdge rad="63500"/>
        </a:effectLst>
      </cdr:spPr>
      <cdr:txBody>
        <a:bodyPr xmlns:a="http://schemas.openxmlformats.org/drawingml/2006/main" rtlCol="0" anchor="t" anchorCtr="0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0" dirty="0" smtClean="0">
              <a:solidFill>
                <a:srgbClr val="F8F8F8"/>
              </a:solidFill>
              <a:latin typeface="TH SarabunPSK" pitchFamily="34" charset="-34"/>
              <a:cs typeface="TH SarabunPSK" pitchFamily="34" charset="-34"/>
            </a:rPr>
            <a:t>ธ.ค. 58</a:t>
          </a:r>
          <a:endParaRPr kumimoji="0" lang="en-US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marL="0" marR="0" lvl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h-TH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h-TH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0.67391</cdr:x>
      <cdr:y>0.54688</cdr:y>
    </cdr:from>
    <cdr:to>
      <cdr:x>0.80435</cdr:x>
      <cdr:y>0.62816</cdr:y>
    </cdr:to>
    <cdr:sp macro="" textlink="">
      <cdr:nvSpPr>
        <cdr:cNvPr id="3" name="สี่เหลี่ยมผืนผ้ามุมมน 2"/>
        <cdr:cNvSpPr/>
      </cdr:nvSpPr>
      <cdr:spPr>
        <a:xfrm xmlns:a="http://schemas.openxmlformats.org/drawingml/2006/main">
          <a:off x="4733855" y="2672338"/>
          <a:ext cx="916230" cy="39720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softEdge rad="63500"/>
        </a:effectLst>
      </cdr:spPr>
      <cdr:txBody>
        <a:bodyPr xmlns:a="http://schemas.openxmlformats.org/drawingml/2006/main" rtlCol="0" anchor="t" anchorCtr="0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0" dirty="0">
              <a:solidFill>
                <a:srgbClr val="F8F8F8"/>
              </a:solidFill>
              <a:latin typeface="TH SarabunPSK" pitchFamily="34" charset="-34"/>
              <a:cs typeface="TH SarabunPSK" pitchFamily="34" charset="-34"/>
            </a:rPr>
            <a:t>ม</a:t>
          </a:r>
          <a:r>
            <a:rPr lang="th-TH" sz="2000" b="1" kern="0" dirty="0" smtClean="0">
              <a:solidFill>
                <a:srgbClr val="F8F8F8"/>
              </a:solidFill>
              <a:latin typeface="TH SarabunPSK" pitchFamily="34" charset="-34"/>
              <a:cs typeface="TH SarabunPSK" pitchFamily="34" charset="-34"/>
            </a:rPr>
            <a:t>.ค. 59</a:t>
          </a:r>
          <a:endParaRPr kumimoji="0" lang="en-US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marL="0" marR="0" lvl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h-TH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h-TH" sz="2000" b="1" i="0" u="none" strike="noStrike" kern="0" cap="none" spc="0" normalizeH="0" baseline="0" noProof="0" dirty="0">
            <a:ln>
              <a:noFill/>
            </a:ln>
            <a:solidFill>
              <a:srgbClr val="F8F8F8"/>
            </a:solidFill>
            <a:effectLst/>
            <a:uLnTx/>
            <a:uFillTx/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925F-3EEA-4F5E-BDE2-4E1A0DABBB66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A12C9-975C-4978-81B8-1691A9E4D6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263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14819-55EC-4959-B3E8-20A033D2E38D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3DC28-43E0-4654-A1C3-7BF04C7B71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6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dirty="0"/>
              <a:t>ฉบับลงวันที่ 2</a:t>
            </a:r>
            <a:r>
              <a:rPr lang="en-US" altLang="en-US" dirty="0"/>
              <a:t>4</a:t>
            </a:r>
            <a:r>
              <a:rPr lang="th-TH" altLang="en-US" dirty="0"/>
              <a:t> ธันวาคม 2558</a:t>
            </a:r>
          </a:p>
        </p:txBody>
      </p:sp>
    </p:spTree>
    <p:extLst>
      <p:ext uri="{BB962C8B-B14F-4D97-AF65-F5344CB8AC3E}">
        <p14:creationId xmlns:p14="http://schemas.microsoft.com/office/powerpoint/2010/main" val="325888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๗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07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๑๐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77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๑๐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3DC28-43E0-4654-A1C3-7BF04C7B718A}" type="slidenum">
              <a: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67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๑๐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D3DC28-43E0-4654-A1C3-7BF04C7B718A}" type="slidenum">
              <a:rPr lang="th-TH" sz="1800" kern="0" smtClea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th-TH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FE99D-60DF-4218-94BC-57C0F3797033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en-US" dirty="0"/>
              <a:t>ฉบับลงวันที่ 2</a:t>
            </a:r>
            <a:r>
              <a:rPr lang="en-US" altLang="en-US" dirty="0"/>
              <a:t>4</a:t>
            </a:r>
            <a:r>
              <a:rPr lang="th-TH" altLang="en-US" dirty="0"/>
              <a:t> ธันวาคม 2558</a:t>
            </a:r>
          </a:p>
        </p:txBody>
      </p:sp>
    </p:spTree>
    <p:extLst>
      <p:ext uri="{BB962C8B-B14F-4D97-AF65-F5344CB8AC3E}">
        <p14:creationId xmlns:p14="http://schemas.microsoft.com/office/powerpoint/2010/main" val="51495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13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</a:t>
            </a:r>
            <a:r>
              <a:rPr lang="th-TH" baseline="0" dirty="0"/>
              <a:t> ๔ คำนิยาม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07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เป็นการประเมินสมรรถนะที่ได้รับความนิยมมากที่สุด เพราะเปิดโอกาสให้ทั้งผู้ใต้บังคับบัญชาและ ผู้บังคับบัญชาร่วมกันประเมิน มีการพูดคุย ปรึกษาหารือและตกลงร่วมกัน วิธีนี้ทำได้ง่าย ประหยัด ค่าใช้จ่าย แต่ข้อจำกัด คือบางครั้งผลการประเมินที่พนักงานประเมินกับผู้บังคับบัญชาอาจมีผล ประเมินไม่ตรงกัน ทำให้ตกลงกันไม่ได้ ส่งผลให้เกิดความขัดแย้งวิธีแก้ไข คือพนักงานและ ผู้บังคับบัญชาต้องบันทึกพฤติกรรมระหว่างช่วงเวลาการประเมินไว้ให้ชัดเจนและนำมาใช้ประกอบ ในช่วงการสรุประดับสมรรถนะร่วมกัน การประเมินตนเองและผู้บังคับบัญชา (</a:t>
            </a:r>
            <a:r>
              <a:rPr lang="en-US" dirty="0"/>
              <a:t>Self &amp; Boss Assessment) </a:t>
            </a:r>
            <a:r>
              <a:rPr lang="th-TH" dirty="0"/>
              <a:t>มีขั้นตอน ดังนี้ผู้บังคับบัญชามีหน้าที่ประเมินผลการปฏิบัติงานผู้ใต้บังคับบัญชา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70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เป็นการประเมินสมรรถนะที่ได้รับความนิยมมากที่สุด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0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๘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363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๘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 ๕ และข้อ ๑๒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DC28-43E0-4654-A1C3-7BF04C7B718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101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508C-7B0A-4772-8E2D-A4434A435C03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0216-93D0-4A15-A439-54837FB2BD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376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8C6-0D21-4EBD-99E4-B411B9CED14A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6B9C-4BC0-4FC3-B74C-2B961A3C0B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7908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752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535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5856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1809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417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1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743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1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1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C278-17D7-4E11-B6BD-55BCD01EDB65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DB46-C4A8-426B-A041-6B77C90BD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938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7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29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089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35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071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242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6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247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32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7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4C4C4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51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55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3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6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8A5A-97B0-4D66-86D2-A144DC2D6701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5F5F-1735-4C8E-82C1-192EE90820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931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2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9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1090-90DF-4970-AFC0-F81CD620FFB0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5B7B-8935-4658-ABD6-DC9DFD30AC6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3532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517D-B8D4-4B9D-80B6-0DCC4879EADC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A2163-0B13-4360-8DFF-5D873964372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027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D13-4059-4146-BFFF-80E2868F44AA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1C39-1C0D-4DC3-A779-042AD931108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95845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B2B5-5E87-4718-9BF1-F360A25B31C6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C90E2-26DA-4CB5-9362-5C8CDE9405E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11263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75CA-F688-41BD-B5A1-F397E9FFB02E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3E02-8EAF-48F0-88AD-5A4C24068E6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804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9B4F-57FD-4896-8DAC-E81D03F5E53B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8D5C-6B90-4BF6-A217-FD7E9EB256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982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8961-9D02-4F0B-9EB9-8A1BD44A2104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0EBB-9F49-4BF8-8F06-75DE2A603AA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38091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3D7B-5C5D-4764-A02A-3A6C4ABE0F8D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0F54D-F980-4AF0-86F6-E4FC99BAFC3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1221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6136-3796-490A-AEF3-AAB65C6948C1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D8F4-EB6D-4DF9-9EB8-8DEAB7B0D64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80807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0FD9-36CC-4FAF-893D-BCCADFC4D3F9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1F451-1D77-4360-904B-9A78D6E08CB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47717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D7E0-43B8-4290-B213-828D15B85420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16B72-435F-4C44-A607-C564A52C29F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9944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0740-E795-455F-8818-D4D034BB60B9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950-F0A4-4D2E-A301-678488CA8BD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5052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76872"/>
            <a:ext cx="7772400" cy="79451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4944"/>
            <a:ext cx="6400800" cy="62292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680C-9814-4802-B617-371584C28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2278-97AC-4A92-8578-E83F60026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78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74638"/>
            <a:ext cx="649106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680C-9814-4802-B617-371584C28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2278-97AC-4A92-8578-E83F60026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0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680C-9814-4802-B617-371584C28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2278-97AC-4A92-8578-E83F60026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4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680C-9814-4802-B617-371584C28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2278-97AC-4A92-8578-E83F60026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C71A-B8E9-48FE-8395-34CDFF663AF5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6963-917F-40E4-9518-02DAB489D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6101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DBDF-EAB9-42A2-950D-667E066B503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8E5B-F64E-4866-8AFB-635DE66A719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29418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164B-65C6-40D8-BE1E-5226616296B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91DB-7985-46EF-BEF4-A4A84F75BBB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8217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08AB-5E9C-4B38-882D-4157A08D242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1825-6627-4C22-9511-79D10F0C90D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7303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441C-2BD5-4011-822A-E2DD0447729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BB2B-8466-46B4-9DD7-5E0CE2EF195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09497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7B4D-1A6F-4F39-9B9E-F2D79B40A78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4696-E817-4493-9FDC-F46020C9E27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73880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BC2F-0365-4C95-830C-9A912FAA9A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B46E8-E902-4531-BDF8-9D844DA3492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68652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1138-8387-4B43-B707-685F9D042ED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5FFF-C5F5-4BE6-BD4A-6C09105781FE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91277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6240-181F-434E-9877-3EE061285CE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3E5AA-8C07-4963-B872-06C5C804732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5384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46D1-DD03-41E3-BE59-11A6B4F87C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8C5D5-EE51-42C2-8242-220526BDCED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4514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43AC-F4D3-4FE6-8DBB-406979738D3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2E0F-2B14-4EBB-BA35-162D0BFFD5E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442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96B8-C360-4E06-9F43-3178FAAA8BE6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D5EA-4375-4BEA-B75F-485A3D54F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642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7A2B-CB17-4C86-9EA2-4C3D83988E0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58E7-A779-4B69-99AA-B221E372508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31063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1FFF-0E47-4743-9F9A-B2556E8D80E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A968-4474-4B7F-B523-CFE3AEE64C4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34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A079-AE47-4AF3-8C82-8786E790AB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F2C5-1BB3-481D-9503-024952A3056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6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C7B4-9075-476E-A4ED-CA12DC079CA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FD82-6B6B-4895-88A9-9AC92F8519E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3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8862-39B9-4417-BAE8-26985730E5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5371-E5C6-4F40-BBF3-9FF9E412E98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9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2C75-6F7E-40E5-838A-604D641B1D4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7521-AE76-4552-BD4D-5BE6153B4ED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61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CBF8-718F-498C-811B-6B1F0514BB1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A418-249F-478B-96B4-076FBC65BD7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27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008D-295F-4733-AE9A-4C45906BC67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241E-46F4-4BA3-A5B0-E154253DCB7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4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F4BA-CEB8-4BEA-9827-A5AFAE0EF41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ACEE-08C2-4CAD-82B2-3AA5E738FB1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6A08-E451-4B74-BC65-B77AF6B30C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FA17-C7D5-4709-9E15-BD5407D065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0C7A-B2AD-41CF-A4EC-E40A1DA7CE2A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1FB9-2156-46BD-B833-4ACACE82A4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037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1DAF-1C61-4930-A245-A84507AC1FA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6235-150D-440C-AFE0-E78C1628E9E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70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069A-EF1F-488B-8A7C-25280CA73AF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3843-D027-4EF0-961B-9029D0D3645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6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8456613" y="6457950"/>
            <a:ext cx="615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</a:rPr>
              <a:t>Dr. P</a:t>
            </a:r>
            <a:endParaRPr lang="th-TH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57E2-CE53-4234-8D61-A4BF0F317547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81684-B82B-4B01-8C17-D610DBE93BC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61406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8501063" y="6457950"/>
            <a:ext cx="668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</a:rPr>
              <a:t>Dr. P </a:t>
            </a:r>
            <a:endParaRPr lang="th-TH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2ECF-1A14-41F7-8701-820754F58C90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91D79-D2A9-4862-8571-973AC74288F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5983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9CBC-82BC-4D5B-B084-C27A2FE1B62D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32DB-F4E6-4757-BAEE-B9EF5D71AE5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08384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7643813" y="6457950"/>
            <a:ext cx="1500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</a:rPr>
              <a:t>Dr. P  </a:t>
            </a:r>
            <a:r>
              <a:rPr lang="en-US" sz="2000" b="1" dirty="0" err="1">
                <a:solidFill>
                  <a:srgbClr val="FF0000"/>
                </a:solidFill>
                <a:latin typeface="Agency FB" pitchFamily="34" charset="0"/>
              </a:rPr>
              <a:t>Surachai</a:t>
            </a:r>
            <a:endParaRPr lang="th-TH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D89A-5A3A-4984-B213-BA10CD9F6C6E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9BC9-0386-4629-B1B1-499257EA0B4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53746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0DF4-38CE-4ACB-97DE-D21C538A2C99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DC20-4608-46B5-8DA2-AB1C1A74CA5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86500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8528050" y="6457950"/>
            <a:ext cx="615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</a:rPr>
              <a:t>Dr. P</a:t>
            </a:r>
            <a:endParaRPr lang="th-TH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DBDC-D271-4CB8-A00C-F7D1FC6C762D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EC2F-1269-4062-83E3-6CA1C2EE220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72323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8528050" y="6457950"/>
            <a:ext cx="615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</a:rPr>
              <a:t>Dr. P</a:t>
            </a:r>
            <a:endParaRPr lang="th-TH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3038-6E98-4A5A-A964-3E89C03BA5F5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6BA6F-C353-42BC-92FA-FE8ED52403A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79864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8E48-4ACE-41EF-87B0-A2458FA307A2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FF785-11EE-4B68-87CB-892454DFBA2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383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C54D-ADA4-4D72-A944-C30956A19F37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08BE-A4FF-4F4B-9F36-A6627CAB1D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2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9021-C7FB-4C1D-A2B3-BEA8F8AE7D76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32C5A-3C38-409C-B68C-CBD1097730D3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3037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3E75-405F-4EF7-AF93-433076533A69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5764A-EAA9-452B-BBA1-BD93CA3C172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2128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4636-0396-4D31-B0ED-4976A8A3980F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B9EF-4A9B-4CD9-92ED-009DFB349D1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2886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8528050" y="6457950"/>
            <a:ext cx="615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Dr. P</a:t>
            </a:r>
            <a:endParaRPr lang="th-TH" sz="2000" b="1" dirty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281488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451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2814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814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รศ.ดร.พสุ เดชะรินทร์ คณะพาณิชยศาสตร์และการบัญชี จุฬาลงกรณ์มหาวิทยาลัย เอกสารประกอบการประชุมเชิงปฏิบัติการเพื่อเพิ่มขีดสมรรถนะด้านการบริหารจัดการแก่ผู้บริหารระดับสูง </a:t>
            </a:r>
            <a:r>
              <a:rPr lang="en-US"/>
              <a:t>8 – 10 </a:t>
            </a:r>
            <a:r>
              <a:rPr lang="th-TH"/>
              <a:t>กรกฎาคม พ.ศ. </a:t>
            </a:r>
            <a:r>
              <a:rPr lang="en-US"/>
              <a:t>2548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9441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th-TH" altLang="th-TH" noProof="0"/>
              <a:t>คลิกเพื่อแก้ไขสไตล์ชื่อเรื่องต้นแบบ</a:t>
            </a:r>
            <a:endParaRPr lang="en-US" altLang="th-TH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th-TH" altLang="th-TH" noProof="0"/>
              <a:t>คลิกเพื่อแก้ไขสไตล์ชื่อเรื่องรองต้นแบบ</a:t>
            </a:r>
            <a:endParaRPr lang="en-US" altLang="th-TH" noProof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th-TH" sz="2000">
                <a:solidFill>
                  <a:srgbClr val="FF7F00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th-TH" sz="1600"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F2AF2B-D861-43A2-876E-9CF60ACC2750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04239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186B-B4F1-4879-AF6C-732C737C457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189036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67F9-952F-4650-B99D-25E3AE18BCB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0859358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187D-0DDF-4790-B579-66EADFFE21C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844108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97E0C-E519-4398-9262-2C1631900A5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6591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2224-6985-4118-BDF9-08DF4594BA8D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8A86-900E-4D7C-B491-65661E0DA1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2903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109BB-949C-483A-BFAD-87ABD1B9C52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3087168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CB00-E885-4AE3-A87E-5480BC8244F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209404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5716D-94CB-4F13-BCDE-5E1C37FBE8F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532820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379FA-3DF2-4F25-A0DC-C18C46CA53C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708958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42EE-3AD2-4003-8295-3185BFAF974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7671269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4751-4D48-4F80-8010-ADA40F28DB8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5345905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คลิกไอคอนเพื่อเพิ่มแผนภูมิ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E27815EE-76C0-42E2-92B2-D5BC600D476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2990210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275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1138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0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FB19-5F7B-4088-A8E7-B61699A83386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8AF8-7813-4590-BD5F-E2AC8B989B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204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959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747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395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826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7724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75052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874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6736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4316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20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9127097-1D5B-444C-9AF1-5910B46384D7}" type="datetimeFigureOut">
              <a:rPr lang="en-GB"/>
              <a:pPr>
                <a:defRPr/>
              </a:pPr>
              <a:t>25/12/2017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3F21AE-CE39-43AC-8D0B-6C6570AF1B57}" type="slidenum">
              <a:rPr lang="en-GB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E8E88E-7E5C-41F3-B9DE-0E58E87FBB9C}" type="datetimeFigureOut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25/12/60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C526D4-F6E3-4A87-813C-D96813BA3D0A}" type="slidenum">
              <a:rPr lang="th-TH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92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>
                <a:solidFill>
                  <a:srgbClr val="4C4C4C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D2E23-63FE-4EA8-9BCC-3A8F807DDD2D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ACA35BEA-2E14-497E-9803-CCE2FE851BE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8565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680C-9814-4802-B617-371584C28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2278-97AC-4A92-8578-E83F60026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13786-67D2-4C3D-9321-C9951025CB3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fld id="{2CC49494-EF1C-44AB-ABD8-C5D02CCE1BB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036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DF04C76-79D4-4AA3-A51F-BB9C71CEC3B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25/12/60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AAF3DB2-08B3-4FFA-BF60-72B04DE57892}" type="slidenum">
              <a:rPr lang="th-TH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205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E6DEF-5BDF-477A-B443-EC00775F6C56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A89071ED-7FCB-4BF1-BC19-E85C0B2BB20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69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  <a:endParaRPr lang="en-US" alt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4DF703-5B67-4F11-AB6F-63E3A4E1848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198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E8E88E-7E5C-41F3-B9DE-0E58E87FBB9C}" type="datetimeFigureOut">
              <a:rPr lang="th-TH" smtClean="0"/>
              <a:t>25/12/60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C526D4-F6E3-4A87-813C-D96813BA3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6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emf"/><Relationship Id="rId4" Type="http://schemas.openxmlformats.org/officeDocument/2006/relationships/package" Target="../embeddings/________Microsoft_Excel2.xlsx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26988"/>
            <a:ext cx="9593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670605" y="1321920"/>
            <a:ext cx="580279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en-US" sz="45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endParaRPr kumimoji="0" lang="th-TH" altLang="en-US" sz="45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“</a:t>
            </a:r>
            <a:r>
              <a:rPr kumimoji="0" lang="th-TH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ของพนักงานส่วนท้องถิ่น</a:t>
            </a:r>
            <a:r>
              <a:rPr kumimoji="0" lang="en-US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”</a:t>
            </a:r>
            <a:endParaRPr kumimoji="0" lang="th-TH" altLang="en-US" sz="4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ในระบบจำแนกตำแหน่งเป็นประเภท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ตามลักษณะงาน</a:t>
            </a:r>
            <a:endParaRPr kumimoji="0" lang="en-GB" altLang="en-US" sz="45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87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91623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หลักการ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8965" y="1596540"/>
            <a:ext cx="8246070" cy="3964023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3</a:t>
            </a:r>
            <a:r>
              <a:rPr lang="th-TH" sz="4000" b="1" kern="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 การ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ประเมินผลการ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ปฏิบัติงาน ประกอบด้วย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sz="4000" b="1" kern="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(1) ผลสัมฤทธิ์ของงาน</a:t>
            </a:r>
            <a:endParaRPr lang="th-TH" sz="4000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   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kern="0" noProof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kern="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 พฤติกรรมการปฏิบัติราชการ (สมรรถนะ)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93" y="335678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" y="335678"/>
            <a:ext cx="1344365" cy="112030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605" y="867943"/>
            <a:ext cx="774171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91623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หลักการ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8965" y="1596540"/>
            <a:ext cx="8246070" cy="3964023"/>
          </a:xfrm>
          <a:prstGeom prst="roundRect">
            <a:avLst/>
          </a:prstGeom>
          <a:solidFill>
            <a:srgbClr val="FF00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4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ให้มีการประเมินผลการปฏิบัติงานของพนักงานส่วนท้องถิ่น ปีละ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ครั้ง คือ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ต.ค. ถึง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มี.ค. ของปีถัดไป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เม.ย. ถึง 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ก.ย. ของปีเดียวกัน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93" y="335678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" y="335678"/>
            <a:ext cx="1344365" cy="112030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605" y="867943"/>
            <a:ext cx="774171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9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91623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หลักการ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48965" y="2892660"/>
            <a:ext cx="8246070" cy="1527051"/>
          </a:xfrm>
          <a:prstGeom prst="roundRect">
            <a:avLst/>
          </a:prstGeom>
          <a:solidFill>
            <a:srgbClr val="3333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	๔. ให้มีผลใช้บังคับตั้งแต่วันที่ ๑ เม.ย. ๒๕๕๙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เป็น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ต้นไป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93" y="335678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0" y="335678"/>
            <a:ext cx="1344365" cy="112030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5" y="3123590"/>
            <a:ext cx="690123" cy="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4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48965" y="2512770"/>
            <a:ext cx="8398776" cy="213787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เพื่อให้การปฏิบัติ</a:t>
            </a:r>
            <a:r>
              <a:rPr lang="th-TH" sz="50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ราชการของ </a:t>
            </a:r>
            <a:r>
              <a:rPr lang="th-TH" sz="5000" b="1" kern="0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50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.มีประสิทธิภาพ ประสิทธิผล และบรรลุเป้าหมายขององค์กร</a:t>
            </a:r>
            <a:endParaRPr lang="th-TH" sz="5000" b="1" kern="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70" y="833015"/>
            <a:ext cx="7940660" cy="1374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7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เป้าหมายของการประเมิน</a:t>
            </a:r>
            <a:endParaRPr kumimoji="0" lang="th-TH" sz="70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55" y="4756374"/>
            <a:ext cx="2318073" cy="1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3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601670" y="1749245"/>
            <a:ext cx="7940660" cy="38176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เลื่อนขั้น</a:t>
            </a: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เงินเดือน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เลื่อน</a:t>
            </a: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และการ</a:t>
            </a: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แต่งตั้ง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การจ่ายค่าตอบแทน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อื่นๆ </a:t>
            </a:r>
            <a:endParaRPr lang="th-TH" sz="3500" b="1" kern="0" dirty="0" smtClean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ให้เงินรางวัลประจำปี    </a:t>
            </a:r>
            <a:endParaRPr lang="th-TH" sz="3500" b="1" kern="0" dirty="0" smtClean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พัฒนาและแก้ไขการปฏิบัติงาน </a:t>
            </a:r>
            <a:endParaRPr lang="th-TH" sz="3500" b="1" kern="0" dirty="0" smtClean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บริหารงานบุคคลเรื่องอื่นๆ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70" y="833015"/>
            <a:ext cx="7940660" cy="10689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0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การประเมินนำไปใช้อะไร</a:t>
            </a:r>
            <a:endParaRPr kumimoji="0" lang="th-TH" sz="50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931713"/>
            <a:ext cx="13096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1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296260" y="527606"/>
            <a:ext cx="8639968" cy="1527050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 แบ่งเป็น ๒ ส่วน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3555" y="2665474"/>
            <a:ext cx="4123035" cy="1985165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ผลสัมฤทธิ์ของงาน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70 %</a:t>
            </a:r>
            <a:endParaRPr lang="en-US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813193" y="2665475"/>
            <a:ext cx="4123035" cy="1985164"/>
          </a:xfrm>
          <a:prstGeom prst="roundRect">
            <a:avLst/>
          </a:prstGeom>
          <a:solidFill>
            <a:srgbClr val="00CC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พฤติกรรม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การปฏิบัติราชการ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30 %</a:t>
            </a:r>
            <a:endParaRPr lang="en-US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205072" y="2360065"/>
            <a:ext cx="4669638" cy="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" name="ตัวเชื่อมต่อตรง 8"/>
          <p:cNvCxnSpPr/>
          <p:nvPr/>
        </p:nvCxnSpPr>
        <p:spPr>
          <a:xfrm>
            <a:off x="4539891" y="2054350"/>
            <a:ext cx="0" cy="305562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0" name="ตัวเชื่อมต่อตรง 9"/>
          <p:cNvCxnSpPr/>
          <p:nvPr/>
        </p:nvCxnSpPr>
        <p:spPr>
          <a:xfrm>
            <a:off x="2205072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1" name="ตัวเชื่อมต่อตรง 10"/>
          <p:cNvCxnSpPr/>
          <p:nvPr/>
        </p:nvCxnSpPr>
        <p:spPr>
          <a:xfrm>
            <a:off x="6874710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4287966"/>
            <a:ext cx="2065066" cy="18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" y="281187"/>
            <a:ext cx="4287673" cy="7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3503065" y="338341"/>
            <a:ext cx="5344675" cy="1068935"/>
          </a:xfrm>
          <a:prstGeom prst="round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7000" b="1" kern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ความหมาย</a:t>
            </a:r>
            <a:endParaRPr kumimoji="0" lang="th-TH" sz="70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6762" y="1291130"/>
            <a:ext cx="8733683" cy="47338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การบริหารมุ่งผลสัมฤทธิ์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kern="0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Results Based Management – RBM)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เป็นเครื่องมือการบริหารที่มาพร้อมกับแนวคิดการบริหารภาครัฐแนวใหม่ (</a:t>
            </a:r>
            <a:r>
              <a:rPr lang="en-US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New Public Management)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ซึ่งมีการนำมาใช้กับภาครัฐและภาคเอกชนในหลายประเทศทั้งสหรัฐอเมริกา อังกฤษ ออสเตรเลีย นิวซีแลนด์ และประเทศในแถบเอเชีย เช่น ญี่ปุ่น สิงคโปร์และฮ่องกง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1" kern="0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238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" y="281187"/>
            <a:ext cx="4287673" cy="7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66763" y="833015"/>
            <a:ext cx="8580977" cy="595549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ผลสัมฤทธิ์ของ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งาน คือ วิธีการบริหาร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จัดการที่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มุ่งเน้นผลการปฏิบัติงานเพื่อให้องค์กรบรรลุวัตถุประสงค์และเป้าหมาย 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เป็นการปรับปรุงผลการดำเนินงานขององค์กรที่ทุกคนต้องมีส่วนร่วมเพื่อให้เกิดการทำงานที่มีประสิทธิภาพ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ประสิทธิผลมี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วามรับผิดชอบต่อประชาชนและยกระดับผลการปฏิบัติงานขององค์กรให้สามารถตอบสนองความต้องการของผู้รับบริการได้ดียิ่งขึ้น 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โดยใช้การสร้างตัวชี้วัดผลการดำเนินงานที่เป็นรูปธรรมวัดผลการปฏิบัติงานเทียบกับเป้าหมายที่กำหนด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457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" y="281187"/>
            <a:ext cx="4287673" cy="7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976015" y="960318"/>
            <a:ext cx="5802790" cy="916231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ผลสัมฤทธิ์ของงาน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1669" y="2665475"/>
            <a:ext cx="8246071" cy="292679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๑. ปริมาณผลงาน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๒. คุณภาพของงาน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๓. ความรวดเร็ว หรือความตรงต่อเวลา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๔. ความประหยัด หรือความคุ้มค่า</a:t>
            </a:r>
            <a:endParaRPr lang="en-US" sz="40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01670" y="2029254"/>
            <a:ext cx="3512216" cy="9162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ประเมินผลจาก</a:t>
            </a:r>
          </a:p>
        </p:txBody>
      </p:sp>
    </p:spTree>
    <p:extLst>
      <p:ext uri="{BB962C8B-B14F-4D97-AF65-F5344CB8AC3E}">
        <p14:creationId xmlns:p14="http://schemas.microsoft.com/office/powerpoint/2010/main" val="273155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72" y="4048243"/>
            <a:ext cx="2532819" cy="168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749245"/>
            <a:ext cx="3664920" cy="183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" y="281187"/>
            <a:ext cx="4287673" cy="7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2281425" y="985719"/>
            <a:ext cx="6566315" cy="916231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การประเมินผลสัมฤทธิ์ของงาน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26" y="2978268"/>
            <a:ext cx="2155055" cy="144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4" y="5108754"/>
            <a:ext cx="3617224" cy="12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96260" y="1980590"/>
            <a:ext cx="8229600" cy="2670050"/>
          </a:xfrm>
        </p:spPr>
        <p:txBody>
          <a:bodyPr/>
          <a:lstStyle/>
          <a:p>
            <a:r>
              <a:rPr lang="th-TH" alt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ฐานอำนาจทางกฎหมาย กฎ และระเบียบ</a:t>
            </a:r>
            <a:br>
              <a:rPr lang="th-TH" alt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ของการประเมินผลการปฏิบัติงาน</a:t>
            </a:r>
            <a:br>
              <a:rPr lang="th-TH" alt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ของพนักงานส่วนท้องถิ่น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70890"/>
            <a:ext cx="1286367" cy="12924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09" y="374900"/>
            <a:ext cx="2053600" cy="133705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345" y="4628193"/>
            <a:ext cx="1654828" cy="162813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797" y="374900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7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0" y="278093"/>
            <a:ext cx="4287673" cy="7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448965" y="985720"/>
            <a:ext cx="8246070" cy="7635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วิธีการกำหนดตัวชี้วัดผลสัมฤทธิ์ของงาน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48965" y="2054655"/>
            <a:ext cx="8246070" cy="763525"/>
          </a:xfrm>
          <a:prstGeom prst="roundRect">
            <a:avLst/>
          </a:prstGeom>
          <a:solidFill>
            <a:srgbClr val="FF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1. ถ่ายทอดเป้าหมายและตัวชี้วัดผลงานจากบนลงล่าง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48965" y="3123590"/>
            <a:ext cx="8246070" cy="763525"/>
          </a:xfrm>
          <a:prstGeom prst="roundRect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2. สอบถามความคาดหวังของผู้รับบริการ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8965" y="4192525"/>
            <a:ext cx="8246070" cy="763525"/>
          </a:xfrm>
          <a:prstGeom prst="roundRect">
            <a:avLst/>
          </a:prstGeom>
          <a:solidFill>
            <a:srgbClr val="00C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3. การไล่เรียงตามผังการเคลื่อนของงาน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20383" y="5261460"/>
            <a:ext cx="8246070" cy="1374345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การประเมินความรู้ ความสามารถ และทักษะในการ  </a:t>
            </a:r>
            <a:b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ปฏิบัติ</a:t>
            </a:r>
            <a:r>
              <a:rPr lang="th-TH" sz="4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378161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1596540"/>
            <a:ext cx="8551480" cy="1985165"/>
          </a:xfrm>
          <a:prstGeom prst="roundRect">
            <a:avLst/>
          </a:prstGeom>
          <a:solidFill>
            <a:srgbClr val="70AD47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พฤติกรรม</a:t>
            </a: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การปฏิบัติ</a:t>
            </a: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ราชการ (</a:t>
            </a: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สมรรถนะ)</a:t>
            </a:r>
          </a:p>
        </p:txBody>
      </p:sp>
    </p:spTree>
    <p:extLst>
      <p:ext uri="{BB962C8B-B14F-4D97-AF65-F5344CB8AC3E}">
        <p14:creationId xmlns:p14="http://schemas.microsoft.com/office/powerpoint/2010/main" val="9592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907018"/>
            <a:ext cx="13716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517899" y="374900"/>
            <a:ext cx="6108201" cy="1679449"/>
          </a:xfrm>
          <a:prstGeom prst="roundRect">
            <a:avLst/>
          </a:prstGeom>
          <a:solidFill>
            <a:srgbClr val="70AD47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พฤติกรรมการปฏิบัติราชการ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(สมรรถนะ)</a:t>
            </a:r>
            <a:endParaRPr kumimoji="0" lang="th-TH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910173" y="2665627"/>
            <a:ext cx="3206806" cy="1221488"/>
          </a:xfrm>
          <a:prstGeom prst="roundRect">
            <a:avLst/>
          </a:prstGeom>
          <a:solidFill>
            <a:srgbClr val="CC00CC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อย่างน้อย ๓ สมรรถนะ</a:t>
            </a:r>
            <a:r>
              <a:rPr lang="en-US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3681276"/>
            <a:ext cx="1374344" cy="120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448965" y="2688617"/>
            <a:ext cx="3206805" cy="992659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สมรรถนะหลัก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๕ สมรรถนะ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205072" y="2360065"/>
            <a:ext cx="4669638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0" name="ตัวเชื่อมต่อตรง 9"/>
          <p:cNvCxnSpPr/>
          <p:nvPr/>
        </p:nvCxnSpPr>
        <p:spPr>
          <a:xfrm>
            <a:off x="4539891" y="2054350"/>
            <a:ext cx="0" cy="213817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1" name="ตัวเชื่อมต่อตรง 10"/>
          <p:cNvCxnSpPr/>
          <p:nvPr/>
        </p:nvCxnSpPr>
        <p:spPr>
          <a:xfrm>
            <a:off x="2205072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2" name="ตัวเชื่อมต่อตรง 11"/>
          <p:cNvCxnSpPr/>
          <p:nvPr/>
        </p:nvCxnSpPr>
        <p:spPr>
          <a:xfrm>
            <a:off x="6874710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3" name="สี่เหลี่ยมผืนผ้ามุมมน 12"/>
          <p:cNvSpPr/>
          <p:nvPr/>
        </p:nvSpPr>
        <p:spPr>
          <a:xfrm>
            <a:off x="2892245" y="4192525"/>
            <a:ext cx="3206806" cy="1221488"/>
          </a:xfrm>
          <a:prstGeom prst="roundRect">
            <a:avLst/>
          </a:prstGeom>
          <a:solidFill>
            <a:srgbClr val="3333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</a:t>
            </a:r>
            <a:r>
              <a:rPr lang="th-TH" sz="3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ประจำผู้บริหาร</a:t>
            </a: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๔ สมรรถนะ</a:t>
            </a:r>
            <a:endParaRPr lang="en-US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11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374900"/>
            <a:ext cx="8246069" cy="992582"/>
          </a:xfrm>
          <a:prstGeom prst="roundRect">
            <a:avLst/>
          </a:prstGeom>
          <a:solidFill>
            <a:srgbClr val="00CC99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สมรรถนะหลัก</a:t>
            </a: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99006" y="1291130"/>
            <a:ext cx="8246069" cy="39703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	หมายถึง สมรรถนะที่ข้าราชการหรือพนักงานส่วนท้องถิ่นทุกประเภทตำแหน่งจำเป็นต้องมี เพื่อเป็นการหล่อหลอมให้เกิดพฤติกรรมและค่านิยมที่พึงประสงค์ร่วมกัน   ซึ่งจะก่อให้เกิดประโยชน์สูงสุดต่อ </a:t>
            </a:r>
            <a:r>
              <a:rPr lang="th-TH" sz="4500" b="1" kern="0" dirty="0" err="1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4500" b="1" kern="0" dirty="0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. ประชาชน สังคม และประเทศชาติ</a:t>
            </a:r>
            <a:endParaRPr lang="th-TH" sz="4500" b="1" kern="0" dirty="0">
              <a:solidFill>
                <a:srgbClr val="00CC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6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374900"/>
            <a:ext cx="8246069" cy="992582"/>
          </a:xfrm>
          <a:prstGeom prst="roundRect">
            <a:avLst/>
          </a:prstGeom>
          <a:solidFill>
            <a:srgbClr val="00CC99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สมรรถนะประจำผู้บริหาร</a:t>
            </a: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99006" y="1291130"/>
            <a:ext cx="8246069" cy="39703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	หมายถึง สมรรถนะที่ข้าราชการหรือพนักงานส่วนท้องถิ่นในตำแหน่งประเภทบริหารท้องถิ่น และอำนวยการท้องถิ่น ซึ่งต้องกำกับดูแลผู้ใต้บังคับบัญชาจำเป็นต้องมีในฐานะผู้นำที่มีประสิทธิภาพ และนำผู้ใต้บังคับบัญชาให้สามารถปฏิบัติหน้าที่ได้อย่างมีประสิทธิภาพ</a:t>
            </a:r>
            <a:endParaRPr lang="th-TH" sz="4500" b="1" kern="0" dirty="0">
              <a:solidFill>
                <a:srgbClr val="00CC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374900"/>
            <a:ext cx="8246069" cy="992582"/>
          </a:xfrm>
          <a:prstGeom prst="roundRect">
            <a:avLst/>
          </a:prstGeom>
          <a:solidFill>
            <a:srgbClr val="00CC99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99006" y="1291130"/>
            <a:ext cx="8246069" cy="39703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	หมายถึง สมรรถนะที่กำหนดเฉพาะสำหรับประเภท และระดับตำแหน่งของข้าราชการหรือพนักงานส่วนท้องถิ่นในสายงานต่างๆ เพื่อส่งเสริมและสนับสนุนให้สามารถปฏิบัติงานตามภารกิจหน้าที่ได้อย่างมีประสิทธิภาพและประสิทธิผล และบรรลุเป้าหมายของ </a:t>
            </a:r>
            <a:r>
              <a:rPr lang="th-TH" sz="4500" b="1" kern="0" dirty="0" err="1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4500" b="1" kern="0" dirty="0" smtClean="0">
                <a:solidFill>
                  <a:srgbClr val="00CC99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4500" b="1" kern="0" dirty="0">
              <a:solidFill>
                <a:srgbClr val="00CC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30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527604"/>
            <a:ext cx="8398774" cy="1526745"/>
          </a:xfrm>
          <a:prstGeom prst="roundRect">
            <a:avLst/>
          </a:prstGeom>
          <a:solidFill>
            <a:srgbClr val="00CC99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สมรรถนะตำแหน่ง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ประเภทบริหารท้องถิ่น และอำนวยการท้องถิ่น</a:t>
            </a: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877410" y="2665627"/>
            <a:ext cx="4239569" cy="1221488"/>
          </a:xfrm>
          <a:prstGeom prst="roundRect">
            <a:avLst/>
          </a:prstGeom>
          <a:solidFill>
            <a:srgbClr val="CC00CC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</a:t>
            </a:r>
            <a:r>
              <a:rPr lang="th-TH" sz="3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ประจำผู้บริหาร</a:t>
            </a: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</a:t>
            </a:r>
            <a:r>
              <a:rPr lang="en-US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43554" y="2688617"/>
            <a:ext cx="4123035" cy="1198498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สมรรถนะหลัก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205072" y="2360065"/>
            <a:ext cx="4669638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0" name="ตัวเชื่อมต่อตรง 9"/>
          <p:cNvCxnSpPr/>
          <p:nvPr/>
        </p:nvCxnSpPr>
        <p:spPr>
          <a:xfrm>
            <a:off x="4539891" y="2054350"/>
            <a:ext cx="0" cy="30571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1" name="ตัวเชื่อมต่อตรง 10"/>
          <p:cNvCxnSpPr/>
          <p:nvPr/>
        </p:nvCxnSpPr>
        <p:spPr>
          <a:xfrm>
            <a:off x="2205072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2" name="ตัวเชื่อมต่อตรง 11"/>
          <p:cNvCxnSpPr/>
          <p:nvPr/>
        </p:nvCxnSpPr>
        <p:spPr>
          <a:xfrm>
            <a:off x="6874710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5" name="สี่เหลี่ยมผืนผ้ามุมมน 14"/>
          <p:cNvSpPr/>
          <p:nvPr/>
        </p:nvSpPr>
        <p:spPr>
          <a:xfrm>
            <a:off x="181240" y="3897680"/>
            <a:ext cx="4085349" cy="25854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การมุ่ง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ผลสัมฤทธิ์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kumimoji="0" lang="th-TH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ยึดมั่นในความถูกต้องชอบธรรม และ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จริยธรรม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เข้าใจในองค์กรและ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ระบบงาน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kumimoji="0" lang="th-TH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บริการเป็น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เลิศ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ทำงานเป็นทีม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877410" y="3897680"/>
            <a:ext cx="4123035" cy="25854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การเป็นผู้นำในการเปลี่ยน</a:t>
            </a:r>
            <a:r>
              <a:rPr lang="th-TH" sz="2500" b="1" kern="0" dirty="0" err="1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แปง</a:t>
            </a:r>
            <a:endParaRPr lang="th-TH" sz="2500" b="1" kern="0" dirty="0" smtClean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ความสามารถในการเป็นผู้นำ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ความสามารถในการพัฒนาคน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การคิดเชิงกลยุทธ์</a:t>
            </a:r>
            <a:r>
              <a:rPr lang="en-US" sz="2500" b="1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en-US" sz="2500" b="1" kern="0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500" b="1" kern="0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500" b="1" kern="0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1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96261" y="527604"/>
            <a:ext cx="8398774" cy="1526745"/>
          </a:xfrm>
          <a:prstGeom prst="roundRect">
            <a:avLst/>
          </a:prstGeom>
          <a:solidFill>
            <a:srgbClr val="00CC99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สมรรถนะตำแหน่ง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และทั่วไป</a:t>
            </a: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877410" y="2665627"/>
            <a:ext cx="4239569" cy="1221488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สมรรถนะ</a:t>
            </a:r>
            <a:r>
              <a:rPr lang="th-TH" sz="3000" b="1" kern="0" dirty="0" smtClean="0">
                <a:latin typeface="TH SarabunPSK" pitchFamily="34" charset="-34"/>
                <a:cs typeface="TH SarabunPSK" pitchFamily="34" charset="-34"/>
              </a:rPr>
              <a:t>ประจำสายงาน</a:t>
            </a:r>
            <a:endParaRPr lang="th-TH" sz="3000" b="1" kern="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สมรรถนะ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43554" y="2688617"/>
            <a:ext cx="4123035" cy="1198498"/>
          </a:xfrm>
          <a:prstGeom prst="roundRect">
            <a:avLst/>
          </a:prstGeom>
          <a:solidFill>
            <a:srgbClr val="3366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สมรรถนะหลัก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 smtClean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000" b="1" kern="0" dirty="0">
                <a:solidFill>
                  <a:sysClr val="window" lastClr="FFFFFF"/>
                </a:solidFill>
                <a:latin typeface="TH SarabunPSK" pitchFamily="34" charset="-34"/>
                <a:cs typeface="TH SarabunPSK" pitchFamily="34" charset="-34"/>
              </a:rPr>
              <a:t>สมรรถนะ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205072" y="2360065"/>
            <a:ext cx="4669638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0" name="ตัวเชื่อมต่อตรง 9"/>
          <p:cNvCxnSpPr/>
          <p:nvPr/>
        </p:nvCxnSpPr>
        <p:spPr>
          <a:xfrm>
            <a:off x="4539891" y="2054350"/>
            <a:ext cx="0" cy="30571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1" name="ตัวเชื่อมต่อตรง 10"/>
          <p:cNvCxnSpPr/>
          <p:nvPr/>
        </p:nvCxnSpPr>
        <p:spPr>
          <a:xfrm>
            <a:off x="2205072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2" name="ตัวเชื่อมต่อตรง 11"/>
          <p:cNvCxnSpPr/>
          <p:nvPr/>
        </p:nvCxnSpPr>
        <p:spPr>
          <a:xfrm>
            <a:off x="6874710" y="2360065"/>
            <a:ext cx="0" cy="3055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6" name="สี่เหลี่ยมผืนผ้ามุมมน 15"/>
          <p:cNvSpPr/>
          <p:nvPr/>
        </p:nvSpPr>
        <p:spPr>
          <a:xfrm>
            <a:off x="4877410" y="3897680"/>
            <a:ext cx="4239569" cy="2585420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latin typeface="TH SarabunPSK" pitchFamily="34" charset="-34"/>
                <a:cs typeface="TH SarabunPSK" pitchFamily="34" charset="-34"/>
              </a:rPr>
              <a:t>..........................................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latin typeface="TH SarabunPSK" pitchFamily="34" charset="-34"/>
                <a:cs typeface="TH SarabunPSK" pitchFamily="34" charset="-34"/>
              </a:rPr>
              <a:t>..........................................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500" b="1" kern="0" dirty="0" smtClean="0">
                <a:latin typeface="TH SarabunPSK" pitchFamily="34" charset="-34"/>
                <a:cs typeface="TH SarabunPSK" pitchFamily="34" charset="-34"/>
              </a:rPr>
              <a:t>..........................................</a:t>
            </a:r>
            <a:r>
              <a:rPr lang="en-US" sz="2500" b="1" kern="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2500" b="1" kern="0" dirty="0"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500" b="1" kern="0" dirty="0"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500" b="1" kern="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5918614"/>
            <a:ext cx="1772260" cy="93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7"/>
          <a:stretch/>
        </p:blipFill>
        <p:spPr bwMode="auto">
          <a:xfrm>
            <a:off x="4415690" y="5570236"/>
            <a:ext cx="1377950" cy="10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76" y="5566871"/>
            <a:ext cx="1181605" cy="6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181240" y="3897680"/>
            <a:ext cx="4085349" cy="25854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การมุ่ง</a:t>
            </a:r>
            <a:r>
              <a:rPr lang="th-TH" sz="25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ผลสัมฤทธิ์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kumimoji="0" lang="th-TH" sz="25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ยึดมั่นในความถูกต้องชอบธรรม และ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จริยธรรม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500" b="1" kern="0" dirty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เข้าใจในองค์กรและ</a:t>
            </a:r>
            <a:r>
              <a:rPr lang="th-TH" sz="25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ระบบงาน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kumimoji="0" lang="th-TH" sz="25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บริการเป็น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เลิศ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5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500" b="1" kern="0" dirty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ทำงานเป็นทีม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517899" y="374898"/>
            <a:ext cx="6108201" cy="916231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69" y="1876550"/>
            <a:ext cx="8246071" cy="441202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๑. การกำกับติดตามอย่างสม่ำเสมอ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๒. การแก้ไขปัญหาอย่างมืออาชีพ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๓. การแก้ไขปัญหาและดำเนินการเชิงรุก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๔. การค้นหาและการบริหารจัดการข้อมูล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๕. การควบคุมและจัดการสถานการณ์อย่างสร้างสรรค์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๖. การคิดวิเคราะห์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๗. การบริหารความเสี่ยง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1670" y="1291130"/>
            <a:ext cx="5802790" cy="9162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๒๒ สมรรถนะ ประกอบด้วย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1639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517899" y="222195"/>
            <a:ext cx="6108201" cy="1374345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ประเภทวิชาการ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69" y="3123590"/>
            <a:ext cx="8246071" cy="30541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การแก้ไขปัญหาและดำเนินการเชิงรุก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การคิดวิเคราะห์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การสั่งสมความรู้และความเชี่ยวชาญในสายอาชีพ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ความละเอียดรอบคอบ และความถูกต้องของงาน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1669" y="1749245"/>
            <a:ext cx="8093365" cy="9162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ตำแหน่งนัก</a:t>
            </a:r>
            <a:r>
              <a:rPr lang="th-TH" sz="4000" b="1" kern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ทรัพยากรบุคคล นักจัดการงานทั่วไป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และนักวิเคราะห์นโยบายและแผน</a:t>
            </a:r>
          </a:p>
        </p:txBody>
      </p:sp>
    </p:spTree>
    <p:extLst>
      <p:ext uri="{BB962C8B-B14F-4D97-AF65-F5344CB8AC3E}">
        <p14:creationId xmlns:p14="http://schemas.microsoft.com/office/powerpoint/2010/main" val="938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-104422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410712" y="1749245"/>
            <a:ext cx="8398775" cy="39703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ประกาศ </a:t>
            </a:r>
            <a:r>
              <a:rPr lang="th-TH" sz="4000" b="1" kern="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ก.จ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 , </a:t>
            </a:r>
            <a:r>
              <a:rPr lang="th-TH" sz="4000" b="1" kern="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ก.ท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 และ ก.</a:t>
            </a:r>
            <a:r>
              <a:rPr lang="th-TH" sz="4000" b="1" kern="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pPr algn="ctr" eaLnBrk="1" hangingPunct="1"/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เรื่อง </a:t>
            </a:r>
          </a:p>
          <a:p>
            <a:pPr algn="ctr" eaLnBrk="1" hangingPunct="1"/>
            <a:r>
              <a:rPr lang="th-TH" altLang="en-US" sz="4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มาตรฐานทั่วไปเกี่ยวกับหลักเกณฑ์และวิธีการประเมินผลการปฏิบัติงานของพนักงานส่วนท้องถิ่น </a:t>
            </a:r>
          </a:p>
          <a:p>
            <a:pPr algn="ctr" eaLnBrk="1" hangingPunct="1"/>
            <a:r>
              <a:rPr lang="th-TH" altLang="en-US" sz="4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พ.ศ. ๒๕๕๘</a:t>
            </a:r>
            <a:endParaRPr lang="en-GB" altLang="en-US" sz="4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4000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770" y="229997"/>
            <a:ext cx="1527050" cy="16719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443835"/>
            <a:ext cx="1822043" cy="165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รูปภาพที่ไม่มีคำบรรยาย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70" y="5634422"/>
            <a:ext cx="34480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92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517899" y="374899"/>
            <a:ext cx="6108201" cy="1221641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ประเภทวิชาการ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69" y="2512770"/>
            <a:ext cx="8246071" cy="30541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การยึดมั่นในหลักเกณฑ์</a:t>
            </a: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สั่งสมความรู้และความเชี่ยวชาญในสายอาชีพ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ความละเอียดรอบคอบ และความถูกต้องของงาน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1669" y="1749245"/>
            <a:ext cx="8093365" cy="9162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ตำแหน่งนิติกร และนักจัดการงานทะเบียนและบัตร</a:t>
            </a:r>
            <a:endParaRPr lang="th-TH" sz="4000" b="1" kern="0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72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517899" y="222195"/>
            <a:ext cx="6108201" cy="1374345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สมรรถนะประจำสายงาน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ประเภททั่วไป</a:t>
            </a: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69" y="3123590"/>
            <a:ext cx="8246071" cy="30541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การยึดมั่นในหลักเกณฑ์</a:t>
            </a: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สั่งสมความรู้และความเชี่ยวชาญในสายอาชีพ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ความละเอียดรอบคอบ และความถูกต้องของงาน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1669" y="1749245"/>
            <a:ext cx="8093365" cy="9162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ตำแหน่งเจ้าพนักงานธุรการ เจ้าพนักงานทะเบียน และเจ้าพนักงานเวชสถิติ</a:t>
            </a:r>
            <a:endParaRPr lang="th-TH" sz="4000" b="1" kern="0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2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517899" y="527605"/>
            <a:ext cx="6108201" cy="91623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ระดับสมรรถนะ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669" y="1596540"/>
            <a:ext cx="8246071" cy="45811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๐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 	ไม่แสดงสมรรถนะด้านนี้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อย่างชัดเจน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๑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	แสดงความพากเพียรพยายาม 				และตั้งใจทำงานให้ดี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๒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	แสดงสมรรถนะระดับที่ 1 และ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       สามารถ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ทำงานได้ผลงาน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ตามเป้าหมายที่วางไว้ หรือ					ตามมาตรฐานขององค์กร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938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601669" y="527605"/>
            <a:ext cx="8246071" cy="503926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๓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	แสดงสมรรถนะระดับที่ ๒ และ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       ปรับปรุง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วิธีการทำงาน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เพื่อพัฒนาผลงานให้โดดเด่น					เกินกว่าเป้าหมายมาตรฐาน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ที่องค์กรกำหนด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๔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	แสดงสมรรถนะระดับที่ ๓ และ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       อุตสาหะ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มานะบากบั่นเพื่อให้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บรรลุเป้าหมายที่ท้าทาย หรือ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        ได้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ผลงานที่โดดเด่นฯ</a:t>
            </a:r>
          </a:p>
        </p:txBody>
      </p:sp>
    </p:spTree>
    <p:extLst>
      <p:ext uri="{BB962C8B-B14F-4D97-AF65-F5344CB8AC3E}">
        <p14:creationId xmlns:p14="http://schemas.microsoft.com/office/powerpoint/2010/main" val="115268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601669" y="374900"/>
            <a:ext cx="8246071" cy="48865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ระดับที่ ๕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หมายถึง	แสดงสมรรถนะระดับที่ ๔ และ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วิเคราะห์</a:t>
            </a: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ผลได้ผลเสีย และ					สามารถตัดสินใจได้แม้จะมี					ความเสี่ยง เพื่อให้องค์กรบรรลุ				</a:t>
            </a:r>
            <a:r>
              <a:rPr lang="th-TH" sz="3500" b="1" kern="0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เป้าหมาย</a:t>
            </a:r>
            <a:endParaRPr lang="th-TH" sz="3500" b="1" kern="0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5268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143555" y="527605"/>
            <a:ext cx="8856890" cy="916230"/>
          </a:xfrm>
          <a:prstGeom prst="round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ระยะเวลาการประเมินผล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43555" y="1596539"/>
            <a:ext cx="8856890" cy="916231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ปีละ </a:t>
            </a:r>
            <a:r>
              <a:rPr lang="en-US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01669" y="2640074"/>
            <a:ext cx="8398776" cy="29267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1.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ครั้งที่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ระหว่างวันที่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ตุลาคม ถึง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31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มีนาคม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ของปีถัดไป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2.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2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ระหว่างวันที่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เมษายนถึง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30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กันยายน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ของปีเดียวกัน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414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143555" y="527605"/>
            <a:ext cx="8856890" cy="916230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ระดับคะแนนการประเมินผลการปฏิบัติงาน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43555" y="1596539"/>
            <a:ext cx="8856890" cy="916231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ระดับ คือ</a:t>
            </a:r>
            <a:endParaRPr lang="en-US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01669" y="2640074"/>
            <a:ext cx="8398776" cy="33016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1.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ดีเด่น 			ตั้งแต่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90%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ขึ้นไป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2.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ดีมาก			ตั้งแต่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80%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แต่ไม่ถึง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90%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ดี 				ตั้งแต่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70%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แต่ไม่ถึง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80%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4.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พอใช้			ตั้งแต่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60%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แต่ไม่ถึง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70%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5.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ต้องปรับปรุง		ต่ำกว่า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60% 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6288578"/>
            <a:ext cx="3197654" cy="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57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th-TH" altLang="th-TH" sz="45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ผู้ประเมินและผู้รับการประเมิน</a:t>
            </a:r>
            <a:endParaRPr lang="en-US" altLang="th-TH" sz="45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37543"/>
              </p:ext>
            </p:extLst>
          </p:nvPr>
        </p:nvGraphicFramePr>
        <p:xfrm>
          <a:off x="448963" y="1291130"/>
          <a:ext cx="8398778" cy="459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232">
                  <a:extLst>
                    <a:ext uri="{9D8B030D-6E8A-4147-A177-3AD203B41FA5}">
                      <a16:colId xmlns:a16="http://schemas.microsoft.com/office/drawing/2014/main" xmlns="" val="3403808582"/>
                    </a:ext>
                  </a:extLst>
                </a:gridCol>
                <a:gridCol w="3741273">
                  <a:extLst>
                    <a:ext uri="{9D8B030D-6E8A-4147-A177-3AD203B41FA5}">
                      <a16:colId xmlns:a16="http://schemas.microsoft.com/office/drawing/2014/main" xmlns="" val="593188724"/>
                    </a:ext>
                  </a:extLst>
                </a:gridCol>
                <a:gridCol w="3741273">
                  <a:extLst>
                    <a:ext uri="{9D8B030D-6E8A-4147-A177-3AD203B41FA5}">
                      <a16:colId xmlns:a16="http://schemas.microsoft.com/office/drawing/2014/main" xmlns="" val="2844578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ผู้ประเมิน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ผู้รับการประเมิน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488634"/>
                  </a:ext>
                </a:extLst>
              </a:tr>
              <a:tr h="74981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นายก อปท.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ปลัด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อปท.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765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ปลัด อปท.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รอง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อปท.</a:t>
                      </a:r>
                    </a:p>
                    <a:p>
                      <a:pPr algn="thaiDist"/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ผอ.สำนัก/กอง</a:t>
                      </a:r>
                    </a:p>
                    <a:p>
                      <a:pPr algn="thaiDist"/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หน. ส่วน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ราชการที่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เรียกชื่ออย่างอื่นที่มีฐานะเทียบเท่าสำนัก/กอง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649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3592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th-TH" altLang="th-TH" sz="45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ผู้ประเมินและผู้รับการประเมิน</a:t>
            </a:r>
            <a:endParaRPr lang="en-US" altLang="th-TH" sz="45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14568"/>
              </p:ext>
            </p:extLst>
          </p:nvPr>
        </p:nvGraphicFramePr>
        <p:xfrm>
          <a:off x="448963" y="1291130"/>
          <a:ext cx="839877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232">
                  <a:extLst>
                    <a:ext uri="{9D8B030D-6E8A-4147-A177-3AD203B41FA5}">
                      <a16:colId xmlns:a16="http://schemas.microsoft.com/office/drawing/2014/main" xmlns="" val="3403808582"/>
                    </a:ext>
                  </a:extLst>
                </a:gridCol>
                <a:gridCol w="3741273">
                  <a:extLst>
                    <a:ext uri="{9D8B030D-6E8A-4147-A177-3AD203B41FA5}">
                      <a16:colId xmlns:a16="http://schemas.microsoft.com/office/drawing/2014/main" xmlns="" val="593188724"/>
                    </a:ext>
                  </a:extLst>
                </a:gridCol>
                <a:gridCol w="3741273">
                  <a:extLst>
                    <a:ext uri="{9D8B030D-6E8A-4147-A177-3AD203B41FA5}">
                      <a16:colId xmlns:a16="http://schemas.microsoft.com/office/drawing/2014/main" xmlns="" val="2844578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ผู้ประเมิน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ผู้รับการประเมิน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48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ผอ.สำนัก/กอง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ข้าราชการ/พนักงานส่วนท้องถิ่น ที่อยู่ในบังคับบัญชา</a:t>
                      </a:r>
                    </a:p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ผอ. สถานศึกษา</a:t>
                      </a:r>
                      <a:endParaRPr lang="en-US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4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ครูผู้ดูแลเด็ก</a:t>
                      </a:r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327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ผอ.สถานศึกษา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1" dirty="0">
                          <a:latin typeface="TH SarabunPSK" pitchFamily="34" charset="-34"/>
                          <a:cs typeface="TH SarabunPSK" pitchFamily="34" charset="-34"/>
                        </a:rPr>
                        <a:t>ข้าราชการครูในสังกัดโรงเรียน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05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657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07081" y="374900"/>
            <a:ext cx="5650084" cy="713217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5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ขั้นตอนการดำเนินการ</a:t>
            </a: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5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2295399968"/>
              </p:ext>
            </p:extLst>
          </p:nvPr>
        </p:nvGraphicFramePr>
        <p:xfrm>
          <a:off x="1365195" y="1520187"/>
          <a:ext cx="7024429" cy="488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4877410" y="1138425"/>
            <a:ext cx="0" cy="763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4877410" y="6177690"/>
            <a:ext cx="0" cy="763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มุมมน 9"/>
          <p:cNvSpPr/>
          <p:nvPr/>
        </p:nvSpPr>
        <p:spPr>
          <a:xfrm>
            <a:off x="4904640" y="190195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ต.ค. 58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21405" y="251277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พ.ย. 58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721405" y="495605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ก.พ.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877410" y="556687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มี.ค.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657350" y="947945"/>
            <a:ext cx="2210105" cy="521629"/>
          </a:xfrm>
          <a:prstGeom prst="roundRect">
            <a:avLst/>
          </a:prstGeom>
          <a:solidFill>
            <a:srgbClr val="3366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รอบการประเมิน ครั้งที่ 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296260" y="1088117"/>
            <a:ext cx="2210105" cy="4320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รอบการประเมิน ครั้งที่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010967" y="1270971"/>
            <a:ext cx="1646383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เริ่มรอบการประเมินที่ 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43555" y="3429000"/>
            <a:ext cx="2362810" cy="12216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ระหว่างรอบการประเมิน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ติดตามความก้าวหน้าอย่างต่อเนื่องและให้ความสำคัญกับการพัฒนางานและพฤติกรรม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929485" y="5520666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เม.ย.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160665" y="495605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.ค.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2670745" y="408219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มิ.ย.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2670745" y="342900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.ค.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3160665" y="250434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.ค.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929485" y="1906220"/>
            <a:ext cx="916230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 smtClean="0">
                <a:solidFill>
                  <a:srgbClr val="F8F8F8"/>
                </a:solidFill>
                <a:latin typeface="TH SarabunPSK" pitchFamily="34" charset="-34"/>
                <a:cs typeface="TH SarabunPSK" pitchFamily="34" charset="-34"/>
              </a:rPr>
              <a:t>ก.ย. 59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143556" y="5108755"/>
            <a:ext cx="3044992" cy="15270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เริ่มรอบการประเมิน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600" b="1" kern="0" dirty="0" err="1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. ประกาศหลักเกณฑ์และวิธีการประเมิน</a:t>
            </a:r>
            <a:b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2. ผู้ประเมินและผู้รับการประเมินร่วมกันวางแผนปฏิบัติราชการ โดยกำหนดเป้าหมาย ระดับความความสำเร็จของงาน และพฤติกรรมที่คาดหวัง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264747" y="6360848"/>
            <a:ext cx="1600158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เริ่มรอบการประเมินที่ 2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43556" y="1498329"/>
            <a:ext cx="3206804" cy="19306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ครบรอบการประเมิน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1. ผู้ประเมินประเมินผลการปฏิบัติราชการ</a:t>
            </a:r>
            <a:b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2. แจ้งผลการประเมินให้กับผู้รับการประเมินทราบ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3. จัดทำบัญชีรายชื่อเรียงลำดับตามผลคะแนน และเสนอ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400" b="1" kern="0" dirty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  ต่อคณะกรรมการกลั่นกรองฯ</a:t>
            </a:r>
            <a:b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400" b="1" kern="0" dirty="0" err="1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. แต่งตั้งคณะกรรมการกลั่นกรองฯ พิจารณา</a:t>
            </a:r>
            <a:b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   ความเห็นเสนอต่อนายก </a:t>
            </a:r>
            <a:r>
              <a:rPr lang="th-TH" sz="1400" b="1" kern="0" dirty="0" err="1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br>
              <a:rPr lang="th-TH" sz="1400" b="1" kern="0" dirty="0" smtClean="0">
                <a:solidFill>
                  <a:srgbClr val="3366FF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400" b="1" kern="0" dirty="0" smtClean="0">
              <a:solidFill>
                <a:srgbClr val="3366FF"/>
              </a:solidFill>
              <a:latin typeface="TH SarabunPSK" pitchFamily="34" charset="-34"/>
              <a:cs typeface="TH SarabunPSK" pitchFamily="34" charset="-3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3120845" y="1237737"/>
            <a:ext cx="1679755" cy="3972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สิ้นสุดรอบการประเมินที่ 2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05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-104422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410712" y="1749245"/>
            <a:ext cx="8398775" cy="39703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หนังสือสำนักงาน 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ก.จ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 , 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ก.ท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 และ ก.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ที่ มท 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๐๘๐๙.๓/ว ๖๙๒ </a:t>
            </a:r>
            <a:r>
              <a:rPr lang="th-TH" sz="4000" b="1" kern="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. ๓๑ มีนาคม ๒๕๕๙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เรื่อง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ของพนักงานส่วนท้องถิ่นในระบบจำแนกตำแหน่ง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เป็นประเภทตามลักษณะงาน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770" y="229997"/>
            <a:ext cx="1527050" cy="16719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" y="1644823"/>
            <a:ext cx="1143723" cy="10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รูปภาพที่ไม่มีคำบรรยาย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70" y="5634422"/>
            <a:ext cx="34480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48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448965" y="985720"/>
            <a:ext cx="8246070" cy="12216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คณะกรรมการกลั่นกรองการประเมินผลการปฏิบัติงาน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8965" y="2207360"/>
            <a:ext cx="8246070" cy="213787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ปลัด อปท.					เป็นประธาน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หัวหน้าส่วนราชการไม่น้อยกว่า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2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คน	</a:t>
            </a: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เป็น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กรรมการ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พนักงานส่วนท้องถิ่นงานการเจ้าหน้าที่	</a:t>
            </a: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เป็น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เลขานุการ</a:t>
            </a:r>
          </a:p>
        </p:txBody>
      </p:sp>
      <p:pic>
        <p:nvPicPr>
          <p:cNvPr id="6" name="Picture 2" descr="http://www.zabzaa.com/freeanimation/animation/military_soldier_firing_md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9" y="4650640"/>
            <a:ext cx="2887885" cy="15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43555" y="374900"/>
            <a:ext cx="8856890" cy="12216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หน้าที่ของคณะกรรมการกลั่นกรองการประเมินผลฯ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90909" y="1706921"/>
            <a:ext cx="8398775" cy="1111260"/>
          </a:xfrm>
          <a:prstGeom prst="roundRect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๑. ให้คำปรึกษาแก่ผู้ประเมิน และนายก </a:t>
            </a:r>
            <a:r>
              <a:rPr lang="th-TH" sz="4000" b="1" kern="0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1479" y="3276295"/>
            <a:ext cx="8368206" cy="1221640"/>
          </a:xfrm>
          <a:prstGeom prst="roundRect">
            <a:avLst/>
          </a:prstGeom>
          <a:solidFill>
            <a:srgbClr val="CC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๒. พิจารณาเสนอความเห็นเกี่ยวกับ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มาตรฐาน และความ  </a:t>
            </a:r>
            <a:b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เป็น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ธรรมของการประเมินผล</a:t>
            </a:r>
          </a:p>
        </p:txBody>
      </p:sp>
      <p:pic>
        <p:nvPicPr>
          <p:cNvPr id="10" name="Picture 2" descr="ผลการค้นหารูปภาพสำหรับ ให้คําปรึกษา การ์ตู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58" y="4720130"/>
            <a:ext cx="4426484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527605"/>
            <a:ext cx="8246070" cy="15270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แบบฟอร์มการประเมินผลการปฏิบัติงาน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ของพนักงานส่วนท้องถิ่น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69901" y="1749245"/>
            <a:ext cx="8856890" cy="48865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</a:t>
            </a:r>
          </a:p>
          <a:p>
            <a:pPr marL="360000" indent="-360000" defTabSz="360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รอบการประเมิน</a:t>
            </a:r>
          </a:p>
          <a:p>
            <a:pPr marL="360000" indent="-360000" defTabSz="360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ขอมูลประวัติ</a:t>
            </a: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ส่วนตัว</a:t>
            </a:r>
          </a:p>
          <a:p>
            <a:pPr marL="180000" indent="-360000" defTabSz="360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ส่วนที่ ๑ ผลสัมฤทธิ์ของงาน</a:t>
            </a:r>
          </a:p>
          <a:p>
            <a:pPr marL="180000" indent="-360000" defTabSz="360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ส่วนที่ ๒ พฤติกรรมการปฏิบัติราชการ</a:t>
            </a:r>
          </a:p>
          <a:p>
            <a:pPr defTabSz="3600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4000" b="1" kern="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8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69901" y="680310"/>
            <a:ext cx="8856890" cy="48865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สรุปผลการประเมิน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3 แผนพัฒนาการปฏิบัติราชการรายบุคคล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4 ข้อตกลงการปฏิบัติราชการ (เริ่มรอบ)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5 การรับทราบผลการประเมิน (ครบรอบ)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6 ความเห็นของผู้บังคับบัญชา (ถ้ามี)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ส่วนที่ 7 ความเห็นของคณะกรรมการกลั่นกรองฯ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ความเห็นของนายก </a:t>
            </a:r>
            <a:r>
              <a:rPr lang="th-TH" sz="4000" b="1" kern="0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40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th-TH" sz="40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9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00713"/>
              </p:ext>
            </p:extLst>
          </p:nvPr>
        </p:nvGraphicFramePr>
        <p:xfrm>
          <a:off x="143554" y="1291130"/>
          <a:ext cx="8856890" cy="3688080"/>
        </p:xfrm>
        <a:graphic>
          <a:graphicData uri="http://schemas.openxmlformats.org/drawingml/2006/table">
            <a:tbl>
              <a:tblPr firstRow="1" bandRow="1"/>
              <a:tblGrid>
                <a:gridCol w="4067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8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รอบการประเมิน   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 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ครั้งที่</a:t>
                      </a:r>
                      <a:r>
                        <a:rPr lang="th-TH" sz="25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๑  ๑  ตุลาคม  ....   ถึง  ๓๑  มีนาคม  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                  </a:t>
                      </a:r>
                      <a:r>
                        <a:rPr kumimoji="0" 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  </a:t>
                      </a:r>
                      <a:r>
                        <a:rPr kumimoji="0" lang="th-TH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ครั้งที่ ๒  ๑  เมษายน  ....  ถึง  ๓๐  กันยายน  ....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sz="25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sz="25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ข้อมูลประวัติส่วนตัว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670706"/>
                  </a:ext>
                </a:extLst>
              </a:tr>
              <a:tr h="370840"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ผู้รับการประเมิน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5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sz="25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ชื่อ -</a:t>
                      </a:r>
                      <a:r>
                        <a:rPr lang="th-TH" sz="25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นามสกุล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(ชื่อตำแหน่งในสายงาน)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ประเภทตำแหน่ง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ตำแหน่งเลขที่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สังกัด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ผู้ประเมิน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5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5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ชื่อ - นามสกุล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(ชื่อตำแหน่งในการบริหารงาน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sz="25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มุมมน 6"/>
          <p:cNvSpPr/>
          <p:nvPr/>
        </p:nvSpPr>
        <p:spPr>
          <a:xfrm>
            <a:off x="448965" y="22219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แบบประเมินผลการปฏิบัติงานของพนักงานส่วนท้องถิ่น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34333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69490"/>
            <a:ext cx="8246070" cy="7635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๑ ผลสัมฤทธิ์ของงาน (ร้อยละ 70)</a:t>
            </a: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71393"/>
              </p:ext>
            </p:extLst>
          </p:nvPr>
        </p:nvGraphicFramePr>
        <p:xfrm>
          <a:off x="53975" y="1138238"/>
          <a:ext cx="892492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แผ่นงาน" r:id="rId4" imgW="8925055" imgH="4305171" progId="Excel.Sheet.12">
                  <p:embed/>
                </p:oleObj>
              </mc:Choice>
              <mc:Fallback>
                <p:oleObj name="แผ่นงาน" r:id="rId4" imgW="8925055" imgH="4305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" y="1138238"/>
                        <a:ext cx="8924925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8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48965" y="52760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คำอธิบายแบบฟอร์ม ส่วนที่ ๑ ผลสัมฤทธิ์ของงาน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43555" y="1443835"/>
            <a:ext cx="8856890" cy="183245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ช่องที่ ๑ โครงการ/งาน/ กิจกรรม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หมายถึง การกำหนดตัวชี้วัดของโครงการ/งาน/กิจกรรม ที่ผู้รับการประเมินรับผิดชอบ ในการปฏิบัติหน้าที่</a:t>
            </a:r>
            <a:r>
              <a:rPr lang="en-US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โดยกำหนดไม่น้อยกว่า ๒ ตัวชี้วัด</a:t>
            </a:r>
            <a:r>
              <a:rPr lang="en-US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3000" b="1" kern="0" dirty="0">
              <a:solidFill>
                <a:srgbClr val="3333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3000" b="1" kern="0" dirty="0">
              <a:solidFill>
                <a:srgbClr val="33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43555" y="3276294"/>
            <a:ext cx="8856890" cy="167975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ช่องที่ 2 น้ำหนัก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หมายถึง การกำหนดค่าความสำคัญของโครงการ/งาน/กิจกรรมที่ผู้รับการประเมินกระทำ โดยให้กำหนดค่าน้ำหนักตัวชี้วัด ตั้งแต่ระดับร้อยละ  10 – 70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3555" y="222195"/>
            <a:ext cx="8856890" cy="58027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ช่องที่ 3  เป้าหมาย (</a:t>
            </a:r>
            <a:r>
              <a:rPr lang="en-US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Goal</a:t>
            </a: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 หมายถึง การกำหนดสิ่งที่ต้องการในอนาคต ซึ่งองค์การจะต้องพยายามให้เกิดขึ้น หรือหมายถึงการกำหนดภารกิจของ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. ในรูปของผลลัพธ์สำคัญที่ต้องการ เป้าหมายมีความเฉพาะเจาะจงน้อยกว่าวัตถุประสงค์(</a:t>
            </a:r>
            <a:r>
              <a:rPr lang="en-US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Opjectives</a:t>
            </a:r>
            <a:r>
              <a:rPr lang="en-US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วัตถุประสงค์จะกำหนดขึ้น หลังจากกำหนดเป้าหมายแล้ว ในการกำหนดเป้าหมายเชิงกลยุทธ์จะช่วยให้ผู้บริหารคิดเกี่ยวกับสิ่งซึ่ง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.ต้องการทำให้บรรลุผลสำเร็จ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การกำหนดเกณฑ์เป้าหมายตัวชี้วัด แบ่งเป็น  3 ประเภท  คือ  เป้าหมายปริมาณ เชิงคุณภาพ และเชิงประโยชน์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43555" y="222195"/>
            <a:ext cx="8856890" cy="22905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เป้าหมายเชิงปริมาณ 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หมายถึง การกำหนดเป้าหมายของตัวชี้วัดที่ถูก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กําหนด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ขึ้นเพื่อ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ใช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วัดสิ่งที่นับได หรือสิ่งที่มีลักษณะเชิงกายภาพ โดยมีหน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วย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วัด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เช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น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จํานวน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 ร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อย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ละ และระยะเวลา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นต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น  การกำหนดตัวชี้วัดเชิงปริมาณจะเหมาะสำหรับการวัดในสิ่งที่จับต้องได้เป็นรูปธรรม และมีความชัดเจน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rgbClr val="33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-9151" y="2207360"/>
            <a:ext cx="9009595" cy="244328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เป้าหมายเชิงคุณภาพ 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หมายถึง การกำหนดเป้าหมายของตัวชี้วัดที่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ใช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วัดสิ่งที่ไม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นค่า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เชิงปริมาณ หรือ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นหน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วย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วัดใดๆ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แต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จะเป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นการ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วัดที่อิงกับ ค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าเป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าหมายที่มีลักษณะพรรณนา หรือ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นคํา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อธิบายถึง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เกณฑ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การประเมิน ณ  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ระดับค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าเป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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าหมาย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 เช่น วัดคุณภาพชีวิต วัดความพึงพอใจของ</a:t>
            </a:r>
            <a:r>
              <a:rPr lang="th-TH" sz="3000" b="1" kern="0" dirty="0" err="1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ผู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รับบริการ วัดความถูกต้องของงาน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-9150" y="4192525"/>
            <a:ext cx="8856890" cy="167975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เป้าหมายเชิงประโยชน์</a:t>
            </a: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 หมายถึง การกำหนดเป้าหมายของตัวชี้วัดโดยการวัดจากความสำเร็จของระยะเวลา ความประหยัด ความคุ้มค่า ในการดำเนินโครงการ/งาน/กิจกรรม ว่าตรงตามเป้าหมายที่กำหนดของโครงการหรือไม่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000" b="1" kern="0" dirty="0">
              <a:solidFill>
                <a:srgbClr val="33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1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3555" y="222195"/>
            <a:ext cx="8856890" cy="58027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ช่องที่ </a:t>
            </a:r>
            <a:r>
              <a:rPr lang="th-TH" sz="3000" b="1" kern="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7 </a:t>
            </a:r>
            <a:r>
              <a:rPr lang="th-TH" sz="30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ผลการปฏิบัติงาน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หมายถึง การประเมินคุณค่าการทำงานของบุคคล หรือวิธีการที่ใช้ประเมินค่าว่าผู้ปฏิบัติงานแต่ละคนมีความสามารถปฏิบัติงานได้เพียงใด โดยพิจารณาจากปริมาณและคุณภาพของงานที่ผู้บังคับบัญชาได้บันทึกไว้  หรือจากการสังเกต และวินิจฉัยตามระยะเวลาที่กำหนดเพื่อเป็นเครื่องประกอบการพิจารณาในผลประโยชน์ตอบแทนความดีความชอบแก่ผู้ปฏิบัติงานนั้น ๆ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0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การประเมินผลการปฏิบัติงาน แบ่งเป็น  3 ประเภท  คือ  ผลการปฏิบัติงานเชิงปริมาณ เชิงคุณภาพ และเชิงประโยชน์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  <a:latin typeface="TH SarabunPSK" pitchFamily="34" charset="-34"/>
                <a:cs typeface="TH SarabunPSK" pitchFamily="34" charset="-34"/>
              </a:rPr>
              <a:t>WINTER</a:t>
            </a:r>
            <a:endParaRPr lang="en-US" altLang="en-US" sz="9600">
              <a:solidFill>
                <a:srgbClr val="FF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666666"/>
                </a:solidFill>
                <a:latin typeface="TH SarabunPSK" pitchFamily="34" charset="-34"/>
                <a:cs typeface="TH SarabunPSK" pitchFamily="34" charset="-34"/>
              </a:rPr>
              <a:t>Template</a:t>
            </a:r>
            <a:endParaRPr lang="en-US" altLang="en-US">
              <a:solidFill>
                <a:srgbClr val="4C4C4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03"/>
          <p:cNvSpPr txBox="1">
            <a:spLocks noChangeArrowheads="1"/>
          </p:cNvSpPr>
          <p:nvPr/>
        </p:nvSpPr>
        <p:spPr bwMode="auto">
          <a:xfrm>
            <a:off x="533399" y="247215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60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เจตนารมณ์</a:t>
            </a:r>
            <a:endParaRPr lang="en-US" altLang="en-US" sz="60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4C4C4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48965" y="1291130"/>
            <a:ext cx="7635251" cy="473385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เพื่อกำหนดมาตรฐานทั่วไป</a:t>
            </a:r>
            <a:r>
              <a:rPr lang="th-TH" sz="40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เกี่ยวกับการหลักเกณฑ์และวิธีการประเมินผล</a:t>
            </a:r>
            <a:r>
              <a:rPr lang="th-TH" sz="4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การปฏิบัติงานของข้าราชการหรือพนักงานส่วนท้องถิ่น ให้บรรลุเป้าหมายขององค์กรปกครองส่วนท้องถิ่น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98" y="4868793"/>
            <a:ext cx="2962275" cy="15430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9627" y="4848561"/>
            <a:ext cx="2962275" cy="15430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3206" y="4550784"/>
            <a:ext cx="2185186" cy="11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203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222195"/>
            <a:ext cx="8246070" cy="1221640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คะแนนผลสำเร็จของงานเมื่อเทียบกับเป้าหมาย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ของเชิงปริมาณ และเชิงคุณภาพ</a:t>
            </a:r>
            <a:endParaRPr lang="th-TH" sz="4000" b="1" kern="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9749"/>
              </p:ext>
            </p:extLst>
          </p:nvPr>
        </p:nvGraphicFramePr>
        <p:xfrm>
          <a:off x="448963" y="1766854"/>
          <a:ext cx="8246072" cy="42638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29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7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344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ผลสำเร็จของงาน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คะแนน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ไม่ถึง 60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ของเป้าหมาย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60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แต่ไม่ถึง 70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ของเป้าหมาย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70% แต่ไม่ถึง 80%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80% แต่ไม่ถึง 90%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90% แต่ไม่ถึง 100%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เกินกว่าเป้าหมายที่</a:t>
                      </a:r>
                      <a:r>
                        <a:rPr lang="th-TH" sz="35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หนด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222195"/>
            <a:ext cx="8246070" cy="1221640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คะแนนผลสำเร็จของงานเมื่อเทียบกับเป้าหมาย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ของเชิงประโยชน</a:t>
            </a:r>
            <a:endParaRPr lang="th-TH" sz="4000" b="1" kern="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08842"/>
              </p:ext>
            </p:extLst>
          </p:nvPr>
        </p:nvGraphicFramePr>
        <p:xfrm>
          <a:off x="448963" y="1766854"/>
          <a:ext cx="8246072" cy="5013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29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7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91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ผลสำเร็จของงาน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คะแนน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ไม่ถึง 70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ของเป้าหมาย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70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แต่ไม่ถึง 75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</a:t>
                      </a: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ของเป้าหมาย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75% แต่ไม่ถึง 80%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80% แต่ไม่ถึง 85%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85% แต่ไม่ถึง 90%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90% แต่ไม่ถึง 95%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421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ตั้งแต่ 95% ถึง 100% ของเป้าหมาย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3.5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421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เกินกว่าเป้าหมายที่</a:t>
                      </a:r>
                      <a:r>
                        <a:rPr lang="th-TH" sz="35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หนด</a:t>
                      </a:r>
                      <a:endParaRPr lang="th-TH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3555" y="222195"/>
            <a:ext cx="8856890" cy="58027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ช่องที่ </a:t>
            </a:r>
            <a:r>
              <a:rPr lang="th-TH" sz="3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รวมคะแนนผลการปฏิบัติงาน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หมายถึง การคำนวณคะแนนผลการปฏิบัติงานที่ผู้รับการประเมินทำได้ โดยคิดคะแนน ดังนี้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(11)</a:t>
            </a:r>
            <a:r>
              <a:rPr lang="th-TH" sz="30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0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0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th-TH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ของเชิงปริมาณ </a:t>
            </a:r>
            <a:r>
              <a:rPr lang="en-US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เชิงคุณภาพ </a:t>
            </a:r>
            <a:r>
              <a:rPr lang="en-US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0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เชิงประโยชน์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(11)      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(8) 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(9) 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(10)</a:t>
            </a: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3555" y="222195"/>
            <a:ext cx="8856890" cy="58027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ช่องที่ </a:t>
            </a:r>
            <a:r>
              <a:rPr lang="th-TH" sz="3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3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ผลสัมฤทธิ์ของงาน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หมายถึง ผลที่ได้ตามมาจากผลผลิต หรือผลลัพธ์ของการปฏิบัติโครงการ/งาน/กิจกรรม ผลสมฤทธิ์ต้องมีมูลค่าหรือ คุณค่า   ต่อองค์กรเท่านั้น การคำนวณผลสัมฤทธิ์ของงาน ดังนี้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สูตร  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= 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ค่าน้ำหนัก 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คะแนนผลการปฏิบัติงาน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(12)       = (2) 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kern="0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(11) </a:t>
            </a: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                      </a:t>
            </a:r>
            <a:r>
              <a:rPr lang="en-US" sz="3500" b="1" kern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endParaRPr lang="th-TH" sz="3500" b="1" kern="0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2892245" y="3734410"/>
            <a:ext cx="4581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892245" y="5414165"/>
            <a:ext cx="1068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7949144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3555" y="222195"/>
            <a:ext cx="8856890" cy="58027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ช่องที่ </a:t>
            </a:r>
            <a:r>
              <a:rPr lang="th-TH" sz="3500" b="1" kern="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13 </a:t>
            </a:r>
            <a:r>
              <a:rPr lang="th-TH" sz="3500" b="1" kern="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เหตุผลที่ทำให้</a:t>
            </a:r>
            <a:r>
              <a:rPr lang="th-TH" sz="3500" b="1" kern="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งานสำเร็จ/ไม่สำเร็จ</a:t>
            </a:r>
            <a:endParaRPr lang="th-TH" sz="3500" b="1" kern="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500" b="1" kern="0" dirty="0">
                <a:solidFill>
                  <a:srgbClr val="3333FF"/>
                </a:solidFill>
                <a:latin typeface="TH SarabunIT๙" pitchFamily="34" charset="-34"/>
                <a:cs typeface="TH SarabunIT๙" pitchFamily="34" charset="-34"/>
              </a:rPr>
              <a:t>	หมายถึง เหตุผลหลักที่ผู้รับการประเมินได้ทำงานแล้วส่งผลให้ผลผลิต หรือผลลัพธ์ของการปฏิบัติโครงการ/งาน/กิจกรรม ประสบความสำเร็จ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338876"/>
            <a:ext cx="2892243" cy="5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3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43556" y="222195"/>
            <a:ext cx="8551479" cy="7635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kern="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2 พฤติกรรมการปฏิบัติราชการ หรือสมรรถนะ (ร้อยละ 30) สำหรับตำแหน่งประเภทอำนวยการท้องถิ่น </a:t>
            </a:r>
            <a:br>
              <a:rPr lang="th-TH" sz="2000" b="1" kern="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b="1" kern="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และประเภทบริหารท้องถิ่น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525"/>
              </p:ext>
            </p:extLst>
          </p:nvPr>
        </p:nvGraphicFramePr>
        <p:xfrm>
          <a:off x="143554" y="1138425"/>
          <a:ext cx="8856890" cy="50400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3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5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4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78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3851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ตัวชี้วัดสมรรถนะ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(๑)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น้ำหนัก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(๒)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ระดับที่คาดหวัง/ต้องการ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(๓)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(๔)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คะแนนที่ได้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(๕)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ผลการประเมิน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(๖)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=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(๒)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x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(๕)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ระบุเหตุการณ์/พฤติกรรมที่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ผู้รับการประเมินแสดงออก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สมรรถนะหลัก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 การมุ่งผลสัมฤทธิ์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34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การยึดมั่นในความถูกต้องชอบธรรม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และจริยธรรม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ความเข้าใจในองค์กรและระบบงาน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4. การบริการเป็นเลิศ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57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5. การทำงานเป็นทีม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สมรรถนะประจำผู้บริหาร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 การเป็นผู้นำในการเปลี่ยนแปลง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ความสามารถในการเป็นผู้นำ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ความสามารถในการพัฒนาคน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๔. การคิดเชิงกลยุทธ์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0792829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น้ำหนักรวม                                                                            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             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คะแนนรวม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            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6862575" y="1978455"/>
            <a:ext cx="61082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43556" y="222195"/>
            <a:ext cx="8551479" cy="7635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2 พฤติกรรมการปฏิบัติราชการ หรือสมรรถนะ (ร้อยละ 30)  สำหรับตำแหน่งประเภททั่วไป และประเภทวิชาการ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75977"/>
              </p:ext>
            </p:extLst>
          </p:nvPr>
        </p:nvGraphicFramePr>
        <p:xfrm>
          <a:off x="143554" y="1138425"/>
          <a:ext cx="8856890" cy="50400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3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5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4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78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3851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ตัวชี้วัดสมรรถนะ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(๑)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น้ำหนัก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(๒)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ระดับที่คาดหวัง/ต้องการ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(๓)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ระดับที่ประเมินได้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(๔)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คะแนนที่ได้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(๕)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ผลการประเมิน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(๖)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=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(๒)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x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(๕)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ระบุเหตุการณ์/พฤติกรรมที่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ผู้รับการประเมินแสดงออก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สมรรถนะหลัก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 การมุ่งผลสัมฤทธิ์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34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การยึดมั่นในความถูกต้องชอบธรรม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และจริยธรรม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ความเข้าใจในองค์กรและระบบงาน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1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4. การบริการเป็นเลิศ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57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5. การทำงานเป็นทีม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สมรรถนะประจำสายงาน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1. .........................................................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2. .........................................................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3. ........................................................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0792829"/>
                  </a:ext>
                </a:extLst>
              </a:tr>
              <a:tr h="3021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น้ำหนักรวม                                                                            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             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คะแนนรวม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              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 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6862575" y="1978455"/>
            <a:ext cx="61082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7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448965" y="22219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สรุปผลการประเมิน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79968"/>
              </p:ext>
            </p:extLst>
          </p:nvPr>
        </p:nvGraphicFramePr>
        <p:xfrm>
          <a:off x="296261" y="1291130"/>
          <a:ext cx="8551480" cy="1930400"/>
        </p:xfrm>
        <a:graphic>
          <a:graphicData uri="http://schemas.openxmlformats.org/drawingml/2006/table">
            <a:tbl>
              <a:tblPr firstRow="1" bandRow="1"/>
              <a:tblGrid>
                <a:gridCol w="3512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0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168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องค์ประกอบการประเมิน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คะแนน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(ร้อยละ)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ผลการประเมิน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(ร้อยละ)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หมายเหตุ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ผลสัมฤทธิ์ของงาน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พฤติกรรมการปฏิบัติราชการ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คะแนนรวม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296260" y="3429000"/>
            <a:ext cx="8398776" cy="27486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ระดับผลคะแนน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  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ดีเด่น 			ตั้งแต่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90%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ขึ้นไป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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 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ดีมาก			ตั้งแต่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80%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แต่ไม่ถึง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90%</a:t>
            </a: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 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ดี 			ตั้งแต่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70%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แต่ไม่ถึง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80%</a:t>
            </a: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 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พอใช้			ตั้งแต่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60%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แต่ไม่ถึง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70%</a:t>
            </a: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 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ต้องปรับปรุง		ต่ำกว่า </a:t>
            </a:r>
            <a:r>
              <a:rPr lang="en-US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60% </a:t>
            </a: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384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52760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3 แผนพัฒนาการปฏิบัติราชการรายบุคคล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57175"/>
              </p:ext>
            </p:extLst>
          </p:nvPr>
        </p:nvGraphicFramePr>
        <p:xfrm>
          <a:off x="296261" y="1596540"/>
          <a:ext cx="8551479" cy="2653895"/>
        </p:xfrm>
        <a:graphic>
          <a:graphicData uri="http://schemas.openxmlformats.org/drawingml/2006/table">
            <a:tbl>
              <a:tblPr firstRow="1" bandRow="1"/>
              <a:tblGrid>
                <a:gridCol w="2519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9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1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0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893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ผลสัมฤทธิ์ของงาน/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สมรรถนะที่เลือกพัฒนา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(๑)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วิธีการพัฒนา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(๒)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ช่วงเวลา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ที่ต้องการพัฒนา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(๓)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วิธีการวัดผล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ในการพัฒนา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(๔)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07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52760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4 ข้อตกลงการปฏิบัติราชการ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43555" y="1443835"/>
            <a:ext cx="8704186" cy="45811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ชื่อ-นามสกุล (ผู้ทำข้อตกลง).................................................................ตำแหน่ง....................................................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ได้เลือกตัวชี้วัดผลสัมฤทธิ์ของงาน และพฤติกรรมการปฏิบัติราชการ (สมรรถนะ) เพื่อขอรับการประเมิน โดยร่วมกับ    ผู้ประเมินกำหนดตัวชี้วัด น้ำหนัก และเป้าหมายตัวชี้วัด รวมทั้ง กำหนดน้ำหนักสมรรถนะหลัก สมรรถนะประจำผู้บริหาร และสมรรถนะประจำสายงานในแต่ละสมรรถนะ พร้อมได้ลงชื่อรับทราบข้อตกลงการปฏิบัติราชการร่วมกันตั้งแต่เริ่มระยะการประเมินแล้ว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ลงชื่อ.....................................................(ผู้รับการประเมิน)    ลงชื่อ....................................................(ผู้ประเมิน)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     (                                       )		            (	                                       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ตำแหน่ง................................................                  ตำแหน่ง....................................................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วันที่.......................................................	       วันที่..........................................................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b="1" kern="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6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1272312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หลักการ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48965" y="2658938"/>
            <a:ext cx="8246070" cy="1991702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</a:t>
            </a:r>
            <a:r>
              <a:rPr kumimoji="0" lang="th-TH" sz="5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1. </a:t>
            </a: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มุ่งเน้นระบบการบริหารผลงาน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(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Performance Management</a:t>
            </a:r>
            <a:r>
              <a:rPr kumimoji="0" lang="th-TH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677900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55" y="661598"/>
            <a:ext cx="1344365" cy="112030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0" y="2818180"/>
            <a:ext cx="610820" cy="5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3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22219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5 การรับทราบผลการประเมิน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57742"/>
              </p:ext>
            </p:extLst>
          </p:nvPr>
        </p:nvGraphicFramePr>
        <p:xfrm>
          <a:off x="143555" y="1291130"/>
          <a:ext cx="88568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297">
                  <a:extLst>
                    <a:ext uri="{9D8B030D-6E8A-4147-A177-3AD203B41FA5}">
                      <a16:colId xmlns:a16="http://schemas.microsoft.com/office/drawing/2014/main" xmlns="" val="3105846165"/>
                    </a:ext>
                  </a:extLst>
                </a:gridCol>
                <a:gridCol w="2952297">
                  <a:extLst>
                    <a:ext uri="{9D8B030D-6E8A-4147-A177-3AD203B41FA5}">
                      <a16:colId xmlns:a16="http://schemas.microsoft.com/office/drawing/2014/main" xmlns="" val="1083447767"/>
                    </a:ext>
                  </a:extLst>
                </a:gridCol>
                <a:gridCol w="2952297">
                  <a:extLst>
                    <a:ext uri="{9D8B030D-6E8A-4147-A177-3AD203B41FA5}">
                      <a16:colId xmlns:a16="http://schemas.microsoft.com/office/drawing/2014/main" xmlns="" val="423883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 ได้รับทราบผลการประเมิน</a:t>
                      </a:r>
                      <a:r>
                        <a:rPr lang="en-US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และ</a:t>
                      </a:r>
                      <a:b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แผนพัฒนาปฏิบัติราชการรายบุคคล  </a:t>
                      </a:r>
                      <a:b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แล้ว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 ได้แจ้งผลการประเมิน</a:t>
                      </a:r>
                      <a:r>
                        <a:rPr lang="en-US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และผู้รับการ</a:t>
                      </a:r>
                      <a:b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ประเมินได้ลงนามรับทราบแล้ว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 ได้แจ้งผลการประเมิน</a:t>
                      </a:r>
                      <a:r>
                        <a:rPr lang="en-US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เมื่อวันที่...........</a:t>
                      </a:r>
                      <a:b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แต่ผู้รับการประเมินไม่ยินยอมลงนาม</a:t>
                      </a:r>
                      <a:b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       รับทราบ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49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โดยมี............................................เป็นพยาย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03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ลงชื่อ................................(ผู้รับการประเมิน)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ลงชื่อ...........................................(ผู้ประเมิน)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ลงชื่อ...........................................(พยาน)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92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(................................)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ตำแหน่ง...............................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วันที่......................................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(...........................................)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ตำแหน่ง.........................................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วันที่...............................................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(...........................................)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ตำแหน่ง.........................................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วันที่...............................................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723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05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79825"/>
              </p:ext>
            </p:extLst>
          </p:nvPr>
        </p:nvGraphicFramePr>
        <p:xfrm>
          <a:off x="143555" y="680310"/>
          <a:ext cx="8856890" cy="3506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28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11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ส่วนที่ ๖ ความเห็นของผู้บังคับบัญชาเหนือขึ้นไป (ถ้ามี)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ส่วนที่ ๗ ความเห็นของคณะกรรมการกลั่นกรองการประเมิน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เห็นด้วยกับผลการประเมินข้างต้น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เห็นด้วยกับผลการประเมินข้างต้น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มีความเห็นต่าง ดังนี้ 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................................................................................................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(ลงชื่อ).....................................................................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(...................................................................)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ตำแหน่ง...................................................................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 วันที่.....................................................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มีความเห็นต่าง ดังนี้ ................................................................................................คะแนนที่ควรได้รับร้อยละ........................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(ลงชื่อ).....................................................................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(...................................................................)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ตำแหน่ง  ประธานคณะกรรมการกลั่นกรองฯ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 วันที่.....................................................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82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75741"/>
              </p:ext>
            </p:extLst>
          </p:nvPr>
        </p:nvGraphicFramePr>
        <p:xfrm>
          <a:off x="143555" y="527605"/>
          <a:ext cx="8856890" cy="3964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28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3525"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ส่วนที่ ๘ ความเห็นของนายกองค์กรปกครองส่วนท้องถิ่น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11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เห็นด้วยตามมติคณะกรรมการกลั่นกรองการประเมิน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</a:t>
                      </a: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มีความเห็นต่าง ดังนี้ 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................................................................................................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คะแนนที่ควรได้รับร้อยละ..........................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(ลงชื่อ).....................................................................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(...................................................................)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ตำแหน่ง  นายกองค์กรปกครองส่วนท้องถิ่น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 วันที่.....................................................</a:t>
                      </a: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342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48965" y="22219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ระดับสมรรถนะที่คาดหวัง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90466"/>
              </p:ext>
            </p:extLst>
          </p:nvPr>
        </p:nvGraphicFramePr>
        <p:xfrm>
          <a:off x="448965" y="1138425"/>
          <a:ext cx="8246070" cy="55638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1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0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082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ตำแหน่งประเภท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ระดับสมรรถนะที่คาดหวัง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17">
                <a:tc row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บริหารท้องถิ่น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สูง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52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กลาง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41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17">
                <a:tc row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อำนวยการท้องถิ่น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สูง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57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กลาง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126">
                <a:tc row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วิชาการ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เชี่ยวชาญ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ชำนาญการพิเศษ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ชำนาญการ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ปฏิบัติการ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126">
                <a:tc rowSpan="3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ทั่วไป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อาวุโส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ชำนาญงาน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1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ปฏิบัติงาน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1082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48965" y="222195"/>
            <a:ext cx="8246070" cy="763525"/>
          </a:xfrm>
          <a:prstGeom prst="roundRect">
            <a:avLst/>
          </a:prstGeom>
          <a:solidFill>
            <a:srgbClr val="006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kern="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คะแนนสมรรถนะหลักตามตารางเปรียบเทียบค่าคะแนน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43856"/>
              </p:ext>
            </p:extLst>
          </p:nvPr>
        </p:nvGraphicFramePr>
        <p:xfrm>
          <a:off x="448963" y="1449325"/>
          <a:ext cx="8246072" cy="38000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6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6344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ระดับที่คาดหวัง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ที่ประเมินได้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59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ระดับที่ประเมินได้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ระดับที่ต้องการ/คาดหวัง 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ระดับที่ต้องการ/คาดหวัง 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ระดับที่ต้องการ/คาดหวัง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ระดับที่ต้องการ/คาดหวัง 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59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ระดับที่ต้องการ/คาดหวัง 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448965" y="1443835"/>
            <a:ext cx="2137870" cy="1679755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785794"/>
            <a:ext cx="4786346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KodchiangUPC" pitchFamily="18" charset="-34"/>
              </a:rPr>
              <a:t>บรรยายโดย...</a:t>
            </a:r>
          </a:p>
        </p:txBody>
      </p:sp>
      <p:pic>
        <p:nvPicPr>
          <p:cNvPr id="5" name="Picture 7" descr="aa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3819525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286750" y="6215063"/>
            <a:ext cx="78581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3281" y="2818180"/>
            <a:ext cx="54633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อ. สุนทร</a:t>
            </a:r>
            <a:r>
              <a:rPr lang="th-TH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วิภาต</a:t>
            </a:r>
            <a:endParaRPr lang="th-TH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th-TH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โทร. 08 4469 0001</a:t>
            </a:r>
          </a:p>
          <a:p>
            <a:r>
              <a:rPr lang="th-TH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th-TH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08 9969 2533</a:t>
            </a:r>
          </a:p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 LINE : a911969s</a:t>
            </a:r>
            <a:endParaRPr lang="th-TH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8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12723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คืออะไร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0" y="1950212"/>
            <a:ext cx="9105375" cy="3922067"/>
          </a:xfrm>
          <a:prstGeom prst="roundRect">
            <a:avLst/>
          </a:prstGeom>
          <a:solidFill>
            <a:srgbClr val="FF00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ระบบการบริหารผลงาน (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Performance</a:t>
            </a:r>
            <a:r>
              <a:rPr lang="en-US" sz="4000" b="1" kern="0" noProof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Management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) คือ</a:t>
            </a:r>
            <a:r>
              <a:rPr lang="th-TH" sz="40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กระบวนการดำเนินการอย่างเป็นระบบ เพื่อผลักดันให้ผลการปฏิบัติราชการของส่วนราชการบรรลุเป้าหมาย โดยการเชื่อมโยงเป้าหมายผลการปฏิบัติราชการในระดับองค์กร หน่วยงาน และระดับบุคคลเข้าด้วยกัน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78" y="677900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50" y="661597"/>
            <a:ext cx="1443971" cy="12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91623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หลักการ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8966" y="1901950"/>
            <a:ext cx="8246070" cy="2137869"/>
          </a:xfrm>
          <a:prstGeom prst="roundRect">
            <a:avLst/>
          </a:prstGeom>
          <a:solidFill>
            <a:srgbClr val="00CC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2. เป็นการ</a:t>
            </a: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ประเมินตนเอง</a:t>
            </a:r>
            <a:r>
              <a:rPr lang="th-TH" sz="4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และผู้บังคับบัญชา </a:t>
            </a:r>
            <a:endParaRPr lang="th-TH" sz="4500" b="1" kern="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45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Self &amp; Boss Assessment)</a:t>
            </a:r>
            <a:endParaRPr kumimoji="0" lang="th-TH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93" y="335678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" y="335678"/>
            <a:ext cx="1344365" cy="112030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/>
          <a:srcRect l="52764" r="25123" b="77646"/>
          <a:stretch/>
        </p:blipFill>
        <p:spPr>
          <a:xfrm>
            <a:off x="755558" y="2310596"/>
            <a:ext cx="467203" cy="58059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4422265"/>
            <a:ext cx="3206804" cy="240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-38625" y="635248"/>
            <a:ext cx="9144000" cy="91623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การประเมินตนเองและผู้บังคับบัญชา 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10026" y="1896077"/>
            <a:ext cx="8246070" cy="2748690"/>
          </a:xfrm>
          <a:prstGeom prst="roundRect">
            <a:avLst/>
          </a:prstGeom>
          <a:solidFill>
            <a:srgbClr val="00CCFF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t" anchorCtr="0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b="1" kern="0" dirty="0">
                <a:solidFill>
                  <a:prstClr val="white"/>
                </a:solidFill>
                <a:latin typeface="TH SarabunPSK" pitchFamily="34" charset="-34"/>
                <a:ea typeface="CS PraJad" panose="02000503000000000000" pitchFamily="50" charset="-34"/>
                <a:cs typeface="TH SarabunPSK" pitchFamily="34" charset="-34"/>
              </a:rPr>
              <a:t>	หมายถึง การประเมินตนเองที่เปิดโอกาสให้ทั้งผู้ใต้บังคับบัญชา และผู้บังคับบัญชาร่วมกันประเมิน มีการพูดคุย ปรึกษาหารือ และตกลงร่วมกัน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93" y="335678"/>
            <a:ext cx="1569272" cy="1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6333004"/>
            <a:ext cx="2739540" cy="4912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" y="335678"/>
            <a:ext cx="1344365" cy="11203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4724017"/>
            <a:ext cx="3206805" cy="21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565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เส้นบา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pu_template_48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swise.com #15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2_cmru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เส้นบา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9767</TotalTime>
  <Words>2238</Words>
  <Application>Microsoft Office PowerPoint</Application>
  <PresentationFormat>นำเสนอทางหน้าจอ (4:3)</PresentationFormat>
  <Paragraphs>743</Paragraphs>
  <Slides>65</Slides>
  <Notes>13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10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65</vt:i4>
      </vt:variant>
    </vt:vector>
  </HeadingPairs>
  <TitlesOfParts>
    <vt:vector size="76" baseType="lpstr">
      <vt:lpstr>2_Office Theme</vt:lpstr>
      <vt:lpstr>Default Design</vt:lpstr>
      <vt:lpstr>dpu_template_487</vt:lpstr>
      <vt:lpstr>Templateswise.com #151</vt:lpstr>
      <vt:lpstr>5_ธีมของ Office</vt:lpstr>
      <vt:lpstr>32_cmrutemplate</vt:lpstr>
      <vt:lpstr>ชุดรูปแบบของ Office</vt:lpstr>
      <vt:lpstr>3_Default Design</vt:lpstr>
      <vt:lpstr>เส้นบาง</vt:lpstr>
      <vt:lpstr>1_เส้นบาง</vt:lpstr>
      <vt:lpstr>แผ่นงาน</vt:lpstr>
      <vt:lpstr>งานนำเสนอ PowerPoint</vt:lpstr>
      <vt:lpstr>ฐานอำนาจทางกฎหมาย กฎ และระเบียบ ของการประเมินผลการปฏิบัติงาน ของพนักงานส่วนท้องถิ่น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ผู้ประเมินและผู้รับการประเมิน</vt:lpstr>
      <vt:lpstr>ผู้ประเมินและผู้รับการประเมิน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743</cp:revision>
  <cp:lastPrinted>2017-12-25T10:19:01Z</cp:lastPrinted>
  <dcterms:created xsi:type="dcterms:W3CDTF">2013-08-21T19:17:07Z</dcterms:created>
  <dcterms:modified xsi:type="dcterms:W3CDTF">2017-12-25T10:22:49Z</dcterms:modified>
</cp:coreProperties>
</file>